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41"/>
  </p:notesMasterIdLst>
  <p:sldIdLst>
    <p:sldId id="256" r:id="rId2"/>
    <p:sldId id="258" r:id="rId3"/>
    <p:sldId id="259" r:id="rId4"/>
    <p:sldId id="260" r:id="rId5"/>
    <p:sldId id="257" r:id="rId6"/>
    <p:sldId id="277" r:id="rId7"/>
    <p:sldId id="278" r:id="rId8"/>
    <p:sldId id="280" r:id="rId9"/>
    <p:sldId id="292" r:id="rId10"/>
    <p:sldId id="346" r:id="rId11"/>
    <p:sldId id="343" r:id="rId12"/>
    <p:sldId id="334" r:id="rId13"/>
    <p:sldId id="315" r:id="rId14"/>
    <p:sldId id="347" r:id="rId15"/>
    <p:sldId id="291" r:id="rId16"/>
    <p:sldId id="284" r:id="rId17"/>
    <p:sldId id="285" r:id="rId18"/>
    <p:sldId id="286" r:id="rId19"/>
    <p:sldId id="268" r:id="rId20"/>
    <p:sldId id="287" r:id="rId21"/>
    <p:sldId id="293" r:id="rId22"/>
    <p:sldId id="288" r:id="rId23"/>
    <p:sldId id="289" r:id="rId24"/>
    <p:sldId id="296" r:id="rId25"/>
    <p:sldId id="264" r:id="rId26"/>
    <p:sldId id="265" r:id="rId27"/>
    <p:sldId id="348" r:id="rId28"/>
    <p:sldId id="267" r:id="rId29"/>
    <p:sldId id="349" r:id="rId30"/>
    <p:sldId id="269" r:id="rId31"/>
    <p:sldId id="270" r:id="rId32"/>
    <p:sldId id="271" r:id="rId33"/>
    <p:sldId id="272" r:id="rId34"/>
    <p:sldId id="295" r:id="rId35"/>
    <p:sldId id="273" r:id="rId36"/>
    <p:sldId id="274" r:id="rId37"/>
    <p:sldId id="294" r:id="rId38"/>
    <p:sldId id="276" r:id="rId39"/>
    <p:sldId id="290" r:id="rId4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C4B"/>
    <a:srgbClr val="FFC000"/>
    <a:srgbClr val="10233E"/>
    <a:srgbClr val="55565A"/>
    <a:srgbClr val="0033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910" autoAdjust="0"/>
    <p:restoredTop sz="83768" autoAdjust="0"/>
  </p:normalViewPr>
  <p:slideViewPr>
    <p:cSldViewPr>
      <p:cViewPr varScale="1">
        <p:scale>
          <a:sx n="68" d="100"/>
          <a:sy n="68" d="100"/>
        </p:scale>
        <p:origin x="1334" y="2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1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3EC64A-5154-4534-962A-11C2E59C2099}" type="doc">
      <dgm:prSet loTypeId="urn:microsoft.com/office/officeart/2005/8/layout/hProcess4" loCatId="process" qsTypeId="urn:microsoft.com/office/officeart/2005/8/quickstyle/3d2" qsCatId="3D" csTypeId="urn:microsoft.com/office/officeart/2005/8/colors/accent1_5" csCatId="accent1" phldr="1"/>
      <dgm:spPr/>
      <dgm:t>
        <a:bodyPr/>
        <a:lstStyle/>
        <a:p>
          <a:endParaRPr lang="en-US"/>
        </a:p>
      </dgm:t>
    </dgm:pt>
    <dgm:pt modelId="{37CA7C3B-1E3B-4BCE-A73B-0405B0121848}" type="pres">
      <dgm:prSet presAssocID="{EF3EC64A-5154-4534-962A-11C2E59C2099}" presName="Name0" presStyleCnt="0">
        <dgm:presLayoutVars>
          <dgm:dir/>
          <dgm:animLvl val="lvl"/>
          <dgm:resizeHandles val="exact"/>
        </dgm:presLayoutVars>
      </dgm:prSet>
      <dgm:spPr/>
    </dgm:pt>
    <dgm:pt modelId="{3FA6B9FB-3623-43B5-9554-EC2F1F3C892A}" type="pres">
      <dgm:prSet presAssocID="{EF3EC64A-5154-4534-962A-11C2E59C2099}" presName="tSp" presStyleCnt="0"/>
      <dgm:spPr/>
    </dgm:pt>
    <dgm:pt modelId="{04A873A3-1A09-4183-AFC2-C51FC61F98B8}" type="pres">
      <dgm:prSet presAssocID="{EF3EC64A-5154-4534-962A-11C2E59C2099}" presName="bSp" presStyleCnt="0"/>
      <dgm:spPr/>
    </dgm:pt>
    <dgm:pt modelId="{A5DD4C4A-C8CA-41BB-B3D2-0086037B47A5}" type="pres">
      <dgm:prSet presAssocID="{EF3EC64A-5154-4534-962A-11C2E59C2099}" presName="process" presStyleCnt="0"/>
      <dgm:spPr/>
    </dgm:pt>
  </dgm:ptLst>
  <dgm:cxnLst>
    <dgm:cxn modelId="{F5509CA3-AA24-42EA-B1A2-2F3FC4C8E3FA}" type="presOf" srcId="{EF3EC64A-5154-4534-962A-11C2E59C2099}" destId="{37CA7C3B-1E3B-4BCE-A73B-0405B0121848}" srcOrd="0" destOrd="0" presId="urn:microsoft.com/office/officeart/2005/8/layout/hProcess4"/>
    <dgm:cxn modelId="{803C64B3-B80B-4096-835B-1A52E96C11D7}" type="presParOf" srcId="{37CA7C3B-1E3B-4BCE-A73B-0405B0121848}" destId="{3FA6B9FB-3623-43B5-9554-EC2F1F3C892A}" srcOrd="0" destOrd="0" presId="urn:microsoft.com/office/officeart/2005/8/layout/hProcess4"/>
    <dgm:cxn modelId="{775786B0-CDE1-4E4A-9E4B-58CCCB3AE15F}" type="presParOf" srcId="{37CA7C3B-1E3B-4BCE-A73B-0405B0121848}" destId="{04A873A3-1A09-4183-AFC2-C51FC61F98B8}" srcOrd="1" destOrd="0" presId="urn:microsoft.com/office/officeart/2005/8/layout/hProcess4"/>
    <dgm:cxn modelId="{6548FF43-0CF2-4C96-AB20-15B956B63E5B}" type="presParOf" srcId="{37CA7C3B-1E3B-4BCE-A73B-0405B0121848}" destId="{A5DD4C4A-C8CA-41BB-B3D2-0086037B47A5}" srcOrd="2"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52566E-93B1-4839-8156-E82577832907}" type="doc">
      <dgm:prSet loTypeId="urn:microsoft.com/office/officeart/2005/8/layout/bProcess3" loCatId="process" qsTypeId="urn:microsoft.com/office/officeart/2005/8/quickstyle/3d2" qsCatId="3D" csTypeId="urn:microsoft.com/office/officeart/2005/8/colors/accent1_2" csCatId="accent1" phldr="1"/>
      <dgm:spPr/>
      <dgm:t>
        <a:bodyPr/>
        <a:lstStyle/>
        <a:p>
          <a:endParaRPr lang="en-US"/>
        </a:p>
      </dgm:t>
    </dgm:pt>
    <dgm:pt modelId="{33C51D29-F083-466F-A3D3-4A69DE7D35AA}">
      <dgm:prSet phldrT="[Text]"/>
      <dgm:spPr/>
      <dgm:t>
        <a:bodyPr/>
        <a:lstStyle/>
        <a:p>
          <a:r>
            <a:rPr lang="en-US" b="1" dirty="0"/>
            <a:t>1917</a:t>
          </a:r>
          <a:r>
            <a:rPr lang="en-US" dirty="0"/>
            <a:t>: Melvin Jones founded LCI.</a:t>
          </a:r>
        </a:p>
        <a:p>
          <a:endParaRPr lang="en-US" dirty="0"/>
        </a:p>
      </dgm:t>
    </dgm:pt>
    <dgm:pt modelId="{EAB746D9-D6AD-4132-AA8D-CE268F321607}" type="parTrans" cxnId="{A3CC532C-4D47-4AEE-96CF-8782AD40F621}">
      <dgm:prSet/>
      <dgm:spPr/>
      <dgm:t>
        <a:bodyPr/>
        <a:lstStyle/>
        <a:p>
          <a:endParaRPr lang="en-US"/>
        </a:p>
      </dgm:t>
    </dgm:pt>
    <dgm:pt modelId="{99364FDF-4E87-4FA5-A827-B9B607A921C2}" type="sibTrans" cxnId="{A3CC532C-4D47-4AEE-96CF-8782AD40F621}">
      <dgm:prSet/>
      <dgm:spPr>
        <a:ln w="28575"/>
      </dgm:spPr>
      <dgm:t>
        <a:bodyPr/>
        <a:lstStyle/>
        <a:p>
          <a:endParaRPr lang="en-US"/>
        </a:p>
      </dgm:t>
    </dgm:pt>
    <dgm:pt modelId="{E0F5A348-4F48-4C42-B2D6-CABED0DB6260}">
      <dgm:prSet phldrT="[Text]"/>
      <dgm:spPr/>
      <dgm:t>
        <a:bodyPr/>
        <a:lstStyle/>
        <a:p>
          <a:r>
            <a:rPr lang="en-US" b="1" dirty="0"/>
            <a:t>1920</a:t>
          </a:r>
          <a:r>
            <a:rPr lang="en-US" dirty="0"/>
            <a:t>: LCI becomes international with Canadian club.</a:t>
          </a:r>
        </a:p>
      </dgm:t>
    </dgm:pt>
    <dgm:pt modelId="{4095E80D-0888-4E83-A2BA-0EDA5A0975D5}" type="parTrans" cxnId="{908BD57B-AB57-404F-A6FE-5D8D20623553}">
      <dgm:prSet/>
      <dgm:spPr/>
      <dgm:t>
        <a:bodyPr/>
        <a:lstStyle/>
        <a:p>
          <a:endParaRPr lang="en-US"/>
        </a:p>
      </dgm:t>
    </dgm:pt>
    <dgm:pt modelId="{574C00BC-BDFD-4D60-97D7-B54D6C0CEA67}" type="sibTrans" cxnId="{908BD57B-AB57-404F-A6FE-5D8D20623553}">
      <dgm:prSet/>
      <dgm:spPr>
        <a:ln w="28575"/>
      </dgm:spPr>
      <dgm:t>
        <a:bodyPr/>
        <a:lstStyle/>
        <a:p>
          <a:endParaRPr lang="en-US"/>
        </a:p>
      </dgm:t>
    </dgm:pt>
    <dgm:pt modelId="{7536F606-ED25-4E94-87C6-7BC181680A36}">
      <dgm:prSet phldrT="[Text]"/>
      <dgm:spPr/>
      <dgm:t>
        <a:bodyPr/>
        <a:lstStyle/>
        <a:p>
          <a:r>
            <a:rPr lang="en-US" b="1" dirty="0"/>
            <a:t>1925</a:t>
          </a:r>
          <a:r>
            <a:rPr lang="en-US" dirty="0"/>
            <a:t>: Helen Keller challenged Lions to become “knights of the blind.”</a:t>
          </a:r>
        </a:p>
      </dgm:t>
    </dgm:pt>
    <dgm:pt modelId="{2A0DA4BC-FC11-4E97-982B-103172E9FDC8}" type="parTrans" cxnId="{EACEAA4E-E2B0-47DA-A9E7-69E4202CF2E2}">
      <dgm:prSet/>
      <dgm:spPr/>
      <dgm:t>
        <a:bodyPr/>
        <a:lstStyle/>
        <a:p>
          <a:endParaRPr lang="en-US"/>
        </a:p>
      </dgm:t>
    </dgm:pt>
    <dgm:pt modelId="{0408F477-9F7D-4B54-8954-DAE4E3F548EF}" type="sibTrans" cxnId="{EACEAA4E-E2B0-47DA-A9E7-69E4202CF2E2}">
      <dgm:prSet/>
      <dgm:spPr>
        <a:ln w="28575"/>
      </dgm:spPr>
      <dgm:t>
        <a:bodyPr/>
        <a:lstStyle/>
        <a:p>
          <a:endParaRPr lang="en-US"/>
        </a:p>
      </dgm:t>
    </dgm:pt>
    <dgm:pt modelId="{FCBFD353-9693-4974-ACDA-25ED32FBB4AD}">
      <dgm:prSet phldrT="[Text]"/>
      <dgm:spPr/>
      <dgm:t>
        <a:bodyPr/>
        <a:lstStyle/>
        <a:p>
          <a:r>
            <a:rPr lang="en-US" b="1" dirty="0"/>
            <a:t>1945</a:t>
          </a:r>
          <a:r>
            <a:rPr lang="en-US" dirty="0"/>
            <a:t>: LCI helped draft the United Nations Charter.</a:t>
          </a:r>
        </a:p>
      </dgm:t>
    </dgm:pt>
    <dgm:pt modelId="{36BB6E9E-140D-42A3-8480-50A88DFA397A}" type="parTrans" cxnId="{400CE233-166D-4F95-8949-C0D64D0575A4}">
      <dgm:prSet/>
      <dgm:spPr/>
      <dgm:t>
        <a:bodyPr/>
        <a:lstStyle/>
        <a:p>
          <a:endParaRPr lang="en-US"/>
        </a:p>
      </dgm:t>
    </dgm:pt>
    <dgm:pt modelId="{2367E91E-68B1-4142-A3B0-17CC72B42B3B}" type="sibTrans" cxnId="{400CE233-166D-4F95-8949-C0D64D0575A4}">
      <dgm:prSet/>
      <dgm:spPr>
        <a:ln w="28575"/>
      </dgm:spPr>
      <dgm:t>
        <a:bodyPr/>
        <a:lstStyle/>
        <a:p>
          <a:endParaRPr lang="en-US"/>
        </a:p>
      </dgm:t>
    </dgm:pt>
    <dgm:pt modelId="{73A1AD03-40F6-45E1-81AB-8F2F7CC469C9}">
      <dgm:prSet phldrT="[Text]"/>
      <dgm:spPr/>
      <dgm:t>
        <a:bodyPr/>
        <a:lstStyle/>
        <a:p>
          <a:r>
            <a:rPr lang="en-US" b="1" dirty="0"/>
            <a:t>1957</a:t>
          </a:r>
          <a:r>
            <a:rPr lang="en-US" dirty="0"/>
            <a:t>: The Leo Club Program is created.</a:t>
          </a:r>
        </a:p>
      </dgm:t>
    </dgm:pt>
    <dgm:pt modelId="{37BDFEC0-FE42-432E-B0BC-2B775ECD3C13}" type="parTrans" cxnId="{003467DB-DD58-404A-8971-7756D5591B91}">
      <dgm:prSet/>
      <dgm:spPr/>
      <dgm:t>
        <a:bodyPr/>
        <a:lstStyle/>
        <a:p>
          <a:endParaRPr lang="en-US"/>
        </a:p>
      </dgm:t>
    </dgm:pt>
    <dgm:pt modelId="{E0332979-666D-4FE9-BF08-BF1D7D24BDAC}" type="sibTrans" cxnId="{003467DB-DD58-404A-8971-7756D5591B91}">
      <dgm:prSet/>
      <dgm:spPr>
        <a:ln w="28575"/>
      </dgm:spPr>
      <dgm:t>
        <a:bodyPr/>
        <a:lstStyle/>
        <a:p>
          <a:endParaRPr lang="en-US"/>
        </a:p>
      </dgm:t>
    </dgm:pt>
    <dgm:pt modelId="{11AFD247-B39A-4E9E-9784-51DD5FB49B10}">
      <dgm:prSet/>
      <dgm:spPr/>
      <dgm:t>
        <a:bodyPr/>
        <a:lstStyle/>
        <a:p>
          <a:r>
            <a:rPr lang="en-US" b="1" dirty="0"/>
            <a:t>1968</a:t>
          </a:r>
          <a:r>
            <a:rPr lang="en-US" dirty="0"/>
            <a:t>: The Lions Clubs International Foundation is established.</a:t>
          </a:r>
        </a:p>
      </dgm:t>
    </dgm:pt>
    <dgm:pt modelId="{885F97DA-32EF-4A31-B8E9-39F65F4BF789}" type="parTrans" cxnId="{E01E27BF-0376-4F58-9E5A-0D0FD05C1DBC}">
      <dgm:prSet/>
      <dgm:spPr/>
      <dgm:t>
        <a:bodyPr/>
        <a:lstStyle/>
        <a:p>
          <a:endParaRPr lang="en-US"/>
        </a:p>
      </dgm:t>
    </dgm:pt>
    <dgm:pt modelId="{40D173F9-C2C6-4F6E-BC63-567BB0EC3325}" type="sibTrans" cxnId="{E01E27BF-0376-4F58-9E5A-0D0FD05C1DBC}">
      <dgm:prSet/>
      <dgm:spPr>
        <a:ln w="28575"/>
      </dgm:spPr>
      <dgm:t>
        <a:bodyPr/>
        <a:lstStyle/>
        <a:p>
          <a:endParaRPr lang="en-US"/>
        </a:p>
      </dgm:t>
    </dgm:pt>
    <dgm:pt modelId="{FB1E4B1F-2E6D-4CEE-8389-F113C7A1B3E9}">
      <dgm:prSet/>
      <dgm:spPr/>
      <dgm:t>
        <a:bodyPr/>
        <a:lstStyle/>
        <a:p>
          <a:r>
            <a:rPr lang="en-US" b="1" dirty="0"/>
            <a:t>1990</a:t>
          </a:r>
          <a:r>
            <a:rPr lang="en-US" dirty="0"/>
            <a:t>: </a:t>
          </a:r>
          <a:r>
            <a:rPr lang="en-US" dirty="0" err="1"/>
            <a:t>SightFirst</a:t>
          </a:r>
          <a:r>
            <a:rPr lang="en-US" dirty="0"/>
            <a:t> is launched.</a:t>
          </a:r>
        </a:p>
      </dgm:t>
    </dgm:pt>
    <dgm:pt modelId="{BC93B164-B096-4CD5-B3EE-F5C05382CE87}" type="parTrans" cxnId="{C0F223D6-969D-42E2-9755-3A81C44D5F20}">
      <dgm:prSet/>
      <dgm:spPr/>
      <dgm:t>
        <a:bodyPr/>
        <a:lstStyle/>
        <a:p>
          <a:endParaRPr lang="en-US"/>
        </a:p>
      </dgm:t>
    </dgm:pt>
    <dgm:pt modelId="{3AFF02F5-C1DC-452B-ACBA-B991B909DBB1}" type="sibTrans" cxnId="{C0F223D6-969D-42E2-9755-3A81C44D5F20}">
      <dgm:prSet/>
      <dgm:spPr>
        <a:ln w="28575"/>
      </dgm:spPr>
      <dgm:t>
        <a:bodyPr/>
        <a:lstStyle/>
        <a:p>
          <a:endParaRPr lang="en-US"/>
        </a:p>
      </dgm:t>
    </dgm:pt>
    <dgm:pt modelId="{A521541B-601D-44BB-9D14-BD17375D9126}">
      <dgm:prSet/>
      <dgm:spPr/>
      <dgm:t>
        <a:bodyPr/>
        <a:lstStyle/>
        <a:p>
          <a:r>
            <a:rPr lang="en-US" b="1" dirty="0"/>
            <a:t>Today</a:t>
          </a:r>
          <a:r>
            <a:rPr lang="en-US" dirty="0"/>
            <a:t>: </a:t>
          </a:r>
          <a:r>
            <a:rPr lang="en-US"/>
            <a:t>Our international network has grown to include more </a:t>
          </a:r>
          <a:r>
            <a:rPr lang="en-US" dirty="0"/>
            <a:t>than 200 countries and geographic areas.</a:t>
          </a:r>
        </a:p>
      </dgm:t>
    </dgm:pt>
    <dgm:pt modelId="{43868223-C1C8-46B3-95D7-0354A42388CB}" type="parTrans" cxnId="{DECE1FCF-AED0-4D7B-AA68-B5C448107A9A}">
      <dgm:prSet/>
      <dgm:spPr/>
      <dgm:t>
        <a:bodyPr/>
        <a:lstStyle/>
        <a:p>
          <a:endParaRPr lang="en-US"/>
        </a:p>
      </dgm:t>
    </dgm:pt>
    <dgm:pt modelId="{4FA35C95-287F-4B23-A0BA-AA4FAA826788}" type="sibTrans" cxnId="{DECE1FCF-AED0-4D7B-AA68-B5C448107A9A}">
      <dgm:prSet/>
      <dgm:spPr/>
      <dgm:t>
        <a:bodyPr/>
        <a:lstStyle/>
        <a:p>
          <a:endParaRPr lang="en-US"/>
        </a:p>
      </dgm:t>
    </dgm:pt>
    <dgm:pt modelId="{044DC4E3-3EC9-400B-A0FE-1F626357E0DB}">
      <dgm:prSet/>
      <dgm:spPr/>
      <dgm:t>
        <a:bodyPr/>
        <a:lstStyle/>
        <a:p>
          <a:r>
            <a:rPr lang="en-US" dirty="0"/>
            <a:t>1987: LCI became the first service club organization to admit women as members.</a:t>
          </a:r>
        </a:p>
      </dgm:t>
    </dgm:pt>
    <dgm:pt modelId="{C1BE6C8D-2598-45C2-92CA-66C2B8EAA39A}" type="parTrans" cxnId="{AE4A2AA3-6B36-4C79-B38E-71B92651A8BB}">
      <dgm:prSet/>
      <dgm:spPr/>
      <dgm:t>
        <a:bodyPr/>
        <a:lstStyle/>
        <a:p>
          <a:endParaRPr lang="en-US"/>
        </a:p>
      </dgm:t>
    </dgm:pt>
    <dgm:pt modelId="{E7BE220B-25ED-4A6E-94C6-FEE65CD41173}" type="sibTrans" cxnId="{AE4A2AA3-6B36-4C79-B38E-71B92651A8BB}">
      <dgm:prSet/>
      <dgm:spPr>
        <a:ln w="28575"/>
      </dgm:spPr>
      <dgm:t>
        <a:bodyPr/>
        <a:lstStyle/>
        <a:p>
          <a:endParaRPr lang="en-US"/>
        </a:p>
      </dgm:t>
    </dgm:pt>
    <dgm:pt modelId="{AC5E54F8-1CCF-4FF6-B511-6B2B709A7A14}" type="pres">
      <dgm:prSet presAssocID="{F952566E-93B1-4839-8156-E82577832907}" presName="Name0" presStyleCnt="0">
        <dgm:presLayoutVars>
          <dgm:dir/>
          <dgm:resizeHandles val="exact"/>
        </dgm:presLayoutVars>
      </dgm:prSet>
      <dgm:spPr/>
    </dgm:pt>
    <dgm:pt modelId="{A40CA7B2-3B19-40AC-9B34-76C50BFC36B4}" type="pres">
      <dgm:prSet presAssocID="{33C51D29-F083-466F-A3D3-4A69DE7D35AA}" presName="node" presStyleLbl="node1" presStyleIdx="0" presStyleCnt="9">
        <dgm:presLayoutVars>
          <dgm:bulletEnabled val="1"/>
        </dgm:presLayoutVars>
      </dgm:prSet>
      <dgm:spPr/>
    </dgm:pt>
    <dgm:pt modelId="{FB899644-3DF2-4798-B9BE-BD6C62CD4633}" type="pres">
      <dgm:prSet presAssocID="{99364FDF-4E87-4FA5-A827-B9B607A921C2}" presName="sibTrans" presStyleLbl="sibTrans1D1" presStyleIdx="0" presStyleCnt="8"/>
      <dgm:spPr/>
    </dgm:pt>
    <dgm:pt modelId="{B67E56F4-26C4-445A-ADA5-08576D8E6331}" type="pres">
      <dgm:prSet presAssocID="{99364FDF-4E87-4FA5-A827-B9B607A921C2}" presName="connectorText" presStyleLbl="sibTrans1D1" presStyleIdx="0" presStyleCnt="8"/>
      <dgm:spPr/>
    </dgm:pt>
    <dgm:pt modelId="{A99517F9-3F18-48AF-B96C-BC4F29B341A2}" type="pres">
      <dgm:prSet presAssocID="{E0F5A348-4F48-4C42-B2D6-CABED0DB6260}" presName="node" presStyleLbl="node1" presStyleIdx="1" presStyleCnt="9">
        <dgm:presLayoutVars>
          <dgm:bulletEnabled val="1"/>
        </dgm:presLayoutVars>
      </dgm:prSet>
      <dgm:spPr/>
    </dgm:pt>
    <dgm:pt modelId="{3421BBAB-F8A9-4D30-84FF-B4E095542492}" type="pres">
      <dgm:prSet presAssocID="{574C00BC-BDFD-4D60-97D7-B54D6C0CEA67}" presName="sibTrans" presStyleLbl="sibTrans1D1" presStyleIdx="1" presStyleCnt="8"/>
      <dgm:spPr/>
    </dgm:pt>
    <dgm:pt modelId="{DE5AC263-19F4-483C-846B-8C2A7BF333C4}" type="pres">
      <dgm:prSet presAssocID="{574C00BC-BDFD-4D60-97D7-B54D6C0CEA67}" presName="connectorText" presStyleLbl="sibTrans1D1" presStyleIdx="1" presStyleCnt="8"/>
      <dgm:spPr/>
    </dgm:pt>
    <dgm:pt modelId="{C6C8C923-A774-4565-B01F-D389A9D230EF}" type="pres">
      <dgm:prSet presAssocID="{7536F606-ED25-4E94-87C6-7BC181680A36}" presName="node" presStyleLbl="node1" presStyleIdx="2" presStyleCnt="9">
        <dgm:presLayoutVars>
          <dgm:bulletEnabled val="1"/>
        </dgm:presLayoutVars>
      </dgm:prSet>
      <dgm:spPr/>
    </dgm:pt>
    <dgm:pt modelId="{14AB0892-649C-4B5D-AC93-AB5F53C452D0}" type="pres">
      <dgm:prSet presAssocID="{0408F477-9F7D-4B54-8954-DAE4E3F548EF}" presName="sibTrans" presStyleLbl="sibTrans1D1" presStyleIdx="2" presStyleCnt="8"/>
      <dgm:spPr/>
    </dgm:pt>
    <dgm:pt modelId="{566A9A21-E24B-418E-B7B4-22F6AA569021}" type="pres">
      <dgm:prSet presAssocID="{0408F477-9F7D-4B54-8954-DAE4E3F548EF}" presName="connectorText" presStyleLbl="sibTrans1D1" presStyleIdx="2" presStyleCnt="8"/>
      <dgm:spPr/>
    </dgm:pt>
    <dgm:pt modelId="{D71B0301-2690-48D6-BB1D-E55AA0F2EE45}" type="pres">
      <dgm:prSet presAssocID="{FCBFD353-9693-4974-ACDA-25ED32FBB4AD}" presName="node" presStyleLbl="node1" presStyleIdx="3" presStyleCnt="9">
        <dgm:presLayoutVars>
          <dgm:bulletEnabled val="1"/>
        </dgm:presLayoutVars>
      </dgm:prSet>
      <dgm:spPr/>
    </dgm:pt>
    <dgm:pt modelId="{873060B1-38C4-46FF-B1F8-94FE9F6426FB}" type="pres">
      <dgm:prSet presAssocID="{2367E91E-68B1-4142-A3B0-17CC72B42B3B}" presName="sibTrans" presStyleLbl="sibTrans1D1" presStyleIdx="3" presStyleCnt="8"/>
      <dgm:spPr/>
    </dgm:pt>
    <dgm:pt modelId="{D7CC5CF7-6FA2-4674-8E91-828CEB612A77}" type="pres">
      <dgm:prSet presAssocID="{2367E91E-68B1-4142-A3B0-17CC72B42B3B}" presName="connectorText" presStyleLbl="sibTrans1D1" presStyleIdx="3" presStyleCnt="8"/>
      <dgm:spPr/>
    </dgm:pt>
    <dgm:pt modelId="{B7B3E78D-5147-43BA-B7C0-ADF36FBE9435}" type="pres">
      <dgm:prSet presAssocID="{73A1AD03-40F6-45E1-81AB-8F2F7CC469C9}" presName="node" presStyleLbl="node1" presStyleIdx="4" presStyleCnt="9">
        <dgm:presLayoutVars>
          <dgm:bulletEnabled val="1"/>
        </dgm:presLayoutVars>
      </dgm:prSet>
      <dgm:spPr/>
    </dgm:pt>
    <dgm:pt modelId="{86CBC366-DAE1-4222-A464-360DA47C4E94}" type="pres">
      <dgm:prSet presAssocID="{E0332979-666D-4FE9-BF08-BF1D7D24BDAC}" presName="sibTrans" presStyleLbl="sibTrans1D1" presStyleIdx="4" presStyleCnt="8"/>
      <dgm:spPr/>
    </dgm:pt>
    <dgm:pt modelId="{63DBAB29-6695-4708-AD05-82726CC97FCC}" type="pres">
      <dgm:prSet presAssocID="{E0332979-666D-4FE9-BF08-BF1D7D24BDAC}" presName="connectorText" presStyleLbl="sibTrans1D1" presStyleIdx="4" presStyleCnt="8"/>
      <dgm:spPr/>
    </dgm:pt>
    <dgm:pt modelId="{7D628792-75C4-4731-8869-18FDE55AC7D3}" type="pres">
      <dgm:prSet presAssocID="{11AFD247-B39A-4E9E-9784-51DD5FB49B10}" presName="node" presStyleLbl="node1" presStyleIdx="5" presStyleCnt="9">
        <dgm:presLayoutVars>
          <dgm:bulletEnabled val="1"/>
        </dgm:presLayoutVars>
      </dgm:prSet>
      <dgm:spPr/>
    </dgm:pt>
    <dgm:pt modelId="{F6201378-64A6-41F7-9ED1-908751CB5DA6}" type="pres">
      <dgm:prSet presAssocID="{40D173F9-C2C6-4F6E-BC63-567BB0EC3325}" presName="sibTrans" presStyleLbl="sibTrans1D1" presStyleIdx="5" presStyleCnt="8"/>
      <dgm:spPr/>
    </dgm:pt>
    <dgm:pt modelId="{4E36E86A-7C3E-4F0F-AE04-AF7D06BAF4E3}" type="pres">
      <dgm:prSet presAssocID="{40D173F9-C2C6-4F6E-BC63-567BB0EC3325}" presName="connectorText" presStyleLbl="sibTrans1D1" presStyleIdx="5" presStyleCnt="8"/>
      <dgm:spPr/>
    </dgm:pt>
    <dgm:pt modelId="{F1BB9FA6-31A7-4BDE-9F07-186682902CE5}" type="pres">
      <dgm:prSet presAssocID="{044DC4E3-3EC9-400B-A0FE-1F626357E0DB}" presName="node" presStyleLbl="node1" presStyleIdx="6" presStyleCnt="9">
        <dgm:presLayoutVars>
          <dgm:bulletEnabled val="1"/>
        </dgm:presLayoutVars>
      </dgm:prSet>
      <dgm:spPr/>
    </dgm:pt>
    <dgm:pt modelId="{07DEB126-F6FE-49E4-9884-A68626A57CDC}" type="pres">
      <dgm:prSet presAssocID="{E7BE220B-25ED-4A6E-94C6-FEE65CD41173}" presName="sibTrans" presStyleLbl="sibTrans1D1" presStyleIdx="6" presStyleCnt="8"/>
      <dgm:spPr/>
    </dgm:pt>
    <dgm:pt modelId="{06BAF511-8871-489D-9236-38AB3958C669}" type="pres">
      <dgm:prSet presAssocID="{E7BE220B-25ED-4A6E-94C6-FEE65CD41173}" presName="connectorText" presStyleLbl="sibTrans1D1" presStyleIdx="6" presStyleCnt="8"/>
      <dgm:spPr/>
    </dgm:pt>
    <dgm:pt modelId="{F432920C-1BA3-4549-BD59-869C5383F158}" type="pres">
      <dgm:prSet presAssocID="{FB1E4B1F-2E6D-4CEE-8389-F113C7A1B3E9}" presName="node" presStyleLbl="node1" presStyleIdx="7" presStyleCnt="9">
        <dgm:presLayoutVars>
          <dgm:bulletEnabled val="1"/>
        </dgm:presLayoutVars>
      </dgm:prSet>
      <dgm:spPr/>
    </dgm:pt>
    <dgm:pt modelId="{7456B952-84A9-455C-A693-8891A979D79E}" type="pres">
      <dgm:prSet presAssocID="{3AFF02F5-C1DC-452B-ACBA-B991B909DBB1}" presName="sibTrans" presStyleLbl="sibTrans1D1" presStyleIdx="7" presStyleCnt="8"/>
      <dgm:spPr/>
    </dgm:pt>
    <dgm:pt modelId="{2AEFC1B7-4D7F-4091-B640-DFA89498BF37}" type="pres">
      <dgm:prSet presAssocID="{3AFF02F5-C1DC-452B-ACBA-B991B909DBB1}" presName="connectorText" presStyleLbl="sibTrans1D1" presStyleIdx="7" presStyleCnt="8"/>
      <dgm:spPr/>
    </dgm:pt>
    <dgm:pt modelId="{3C8B6921-97BF-4BCB-9B1F-ABC7A319A23E}" type="pres">
      <dgm:prSet presAssocID="{A521541B-601D-44BB-9D14-BD17375D9126}" presName="node" presStyleLbl="node1" presStyleIdx="8" presStyleCnt="9" custScaleX="99268">
        <dgm:presLayoutVars>
          <dgm:bulletEnabled val="1"/>
        </dgm:presLayoutVars>
      </dgm:prSet>
      <dgm:spPr/>
    </dgm:pt>
  </dgm:ptLst>
  <dgm:cxnLst>
    <dgm:cxn modelId="{99F6970D-FDD0-45F9-99AA-3B0AF7D22C21}" type="presOf" srcId="{044DC4E3-3EC9-400B-A0FE-1F626357E0DB}" destId="{F1BB9FA6-31A7-4BDE-9F07-186682902CE5}" srcOrd="0" destOrd="0" presId="urn:microsoft.com/office/officeart/2005/8/layout/bProcess3"/>
    <dgm:cxn modelId="{B5C72020-6B56-4753-B42D-A8C1291EEBD0}" type="presOf" srcId="{A521541B-601D-44BB-9D14-BD17375D9126}" destId="{3C8B6921-97BF-4BCB-9B1F-ABC7A319A23E}" srcOrd="0" destOrd="0" presId="urn:microsoft.com/office/officeart/2005/8/layout/bProcess3"/>
    <dgm:cxn modelId="{A3CC532C-4D47-4AEE-96CF-8782AD40F621}" srcId="{F952566E-93B1-4839-8156-E82577832907}" destId="{33C51D29-F083-466F-A3D3-4A69DE7D35AA}" srcOrd="0" destOrd="0" parTransId="{EAB746D9-D6AD-4132-AA8D-CE268F321607}" sibTransId="{99364FDF-4E87-4FA5-A827-B9B607A921C2}"/>
    <dgm:cxn modelId="{72AB9230-D27F-4484-B97C-973116C6EFE8}" type="presOf" srcId="{E7BE220B-25ED-4A6E-94C6-FEE65CD41173}" destId="{07DEB126-F6FE-49E4-9884-A68626A57CDC}" srcOrd="0" destOrd="0" presId="urn:microsoft.com/office/officeart/2005/8/layout/bProcess3"/>
    <dgm:cxn modelId="{400CE233-166D-4F95-8949-C0D64D0575A4}" srcId="{F952566E-93B1-4839-8156-E82577832907}" destId="{FCBFD353-9693-4974-ACDA-25ED32FBB4AD}" srcOrd="3" destOrd="0" parTransId="{36BB6E9E-140D-42A3-8480-50A88DFA397A}" sibTransId="{2367E91E-68B1-4142-A3B0-17CC72B42B3B}"/>
    <dgm:cxn modelId="{1BB14838-34DF-477A-B3E7-4F3E6EE81489}" type="presOf" srcId="{99364FDF-4E87-4FA5-A827-B9B607A921C2}" destId="{FB899644-3DF2-4798-B9BE-BD6C62CD4633}" srcOrd="0" destOrd="0" presId="urn:microsoft.com/office/officeart/2005/8/layout/bProcess3"/>
    <dgm:cxn modelId="{B6A62D42-33B9-4F5C-A1C6-12932B664C60}" type="presOf" srcId="{F952566E-93B1-4839-8156-E82577832907}" destId="{AC5E54F8-1CCF-4FF6-B511-6B2B709A7A14}" srcOrd="0" destOrd="0" presId="urn:microsoft.com/office/officeart/2005/8/layout/bProcess3"/>
    <dgm:cxn modelId="{E073B363-4961-48F2-9004-CBD04790B69A}" type="presOf" srcId="{0408F477-9F7D-4B54-8954-DAE4E3F548EF}" destId="{14AB0892-649C-4B5D-AC93-AB5F53C452D0}" srcOrd="0" destOrd="0" presId="urn:microsoft.com/office/officeart/2005/8/layout/bProcess3"/>
    <dgm:cxn modelId="{7277AE46-49CE-4F80-8816-64D51107A78F}" type="presOf" srcId="{3AFF02F5-C1DC-452B-ACBA-B991B909DBB1}" destId="{2AEFC1B7-4D7F-4091-B640-DFA89498BF37}" srcOrd="1" destOrd="0" presId="urn:microsoft.com/office/officeart/2005/8/layout/bProcess3"/>
    <dgm:cxn modelId="{1F3B1447-3F84-491C-91AB-CB1D83061782}" type="presOf" srcId="{E0F5A348-4F48-4C42-B2D6-CABED0DB6260}" destId="{A99517F9-3F18-48AF-B96C-BC4F29B341A2}" srcOrd="0" destOrd="0" presId="urn:microsoft.com/office/officeart/2005/8/layout/bProcess3"/>
    <dgm:cxn modelId="{46FF8C47-D243-432F-B027-FA42234FB52B}" type="presOf" srcId="{73A1AD03-40F6-45E1-81AB-8F2F7CC469C9}" destId="{B7B3E78D-5147-43BA-B7C0-ADF36FBE9435}" srcOrd="0" destOrd="0" presId="urn:microsoft.com/office/officeart/2005/8/layout/bProcess3"/>
    <dgm:cxn modelId="{D035A047-7336-4DC5-9A90-A740C3FFCD54}" type="presOf" srcId="{FB1E4B1F-2E6D-4CEE-8389-F113C7A1B3E9}" destId="{F432920C-1BA3-4549-BD59-869C5383F158}" srcOrd="0" destOrd="0" presId="urn:microsoft.com/office/officeart/2005/8/layout/bProcess3"/>
    <dgm:cxn modelId="{EACEAA4E-E2B0-47DA-A9E7-69E4202CF2E2}" srcId="{F952566E-93B1-4839-8156-E82577832907}" destId="{7536F606-ED25-4E94-87C6-7BC181680A36}" srcOrd="2" destOrd="0" parTransId="{2A0DA4BC-FC11-4E97-982B-103172E9FDC8}" sibTransId="{0408F477-9F7D-4B54-8954-DAE4E3F548EF}"/>
    <dgm:cxn modelId="{1E15EE6F-7670-4FD4-8A50-BAD22443040F}" type="presOf" srcId="{40D173F9-C2C6-4F6E-BC63-567BB0EC3325}" destId="{F6201378-64A6-41F7-9ED1-908751CB5DA6}" srcOrd="0" destOrd="0" presId="urn:microsoft.com/office/officeart/2005/8/layout/bProcess3"/>
    <dgm:cxn modelId="{01343271-B609-40FF-BB34-AE2E2B65C533}" type="presOf" srcId="{33C51D29-F083-466F-A3D3-4A69DE7D35AA}" destId="{A40CA7B2-3B19-40AC-9B34-76C50BFC36B4}" srcOrd="0" destOrd="0" presId="urn:microsoft.com/office/officeart/2005/8/layout/bProcess3"/>
    <dgm:cxn modelId="{D203DE52-4A6F-46D9-8A23-A6294228C21C}" type="presOf" srcId="{E7BE220B-25ED-4A6E-94C6-FEE65CD41173}" destId="{06BAF511-8871-489D-9236-38AB3958C669}" srcOrd="1" destOrd="0" presId="urn:microsoft.com/office/officeart/2005/8/layout/bProcess3"/>
    <dgm:cxn modelId="{4A310E73-4136-4164-9D50-6E240F1F876C}" type="presOf" srcId="{FCBFD353-9693-4974-ACDA-25ED32FBB4AD}" destId="{D71B0301-2690-48D6-BB1D-E55AA0F2EE45}" srcOrd="0" destOrd="0" presId="urn:microsoft.com/office/officeart/2005/8/layout/bProcess3"/>
    <dgm:cxn modelId="{E365FC7A-0A3D-4A93-AAA6-98B1FB006447}" type="presOf" srcId="{E0332979-666D-4FE9-BF08-BF1D7D24BDAC}" destId="{63DBAB29-6695-4708-AD05-82726CC97FCC}" srcOrd="1" destOrd="0" presId="urn:microsoft.com/office/officeart/2005/8/layout/bProcess3"/>
    <dgm:cxn modelId="{908BD57B-AB57-404F-A6FE-5D8D20623553}" srcId="{F952566E-93B1-4839-8156-E82577832907}" destId="{E0F5A348-4F48-4C42-B2D6-CABED0DB6260}" srcOrd="1" destOrd="0" parTransId="{4095E80D-0888-4E83-A2BA-0EDA5A0975D5}" sibTransId="{574C00BC-BDFD-4D60-97D7-B54D6C0CEA67}"/>
    <dgm:cxn modelId="{21518687-ABB8-4987-AF93-E3631EC33357}" type="presOf" srcId="{574C00BC-BDFD-4D60-97D7-B54D6C0CEA67}" destId="{3421BBAB-F8A9-4D30-84FF-B4E095542492}" srcOrd="0" destOrd="0" presId="urn:microsoft.com/office/officeart/2005/8/layout/bProcess3"/>
    <dgm:cxn modelId="{02DA6D8F-89BF-4F93-A9A6-CF1000725A2C}" type="presOf" srcId="{40D173F9-C2C6-4F6E-BC63-567BB0EC3325}" destId="{4E36E86A-7C3E-4F0F-AE04-AF7D06BAF4E3}" srcOrd="1" destOrd="0" presId="urn:microsoft.com/office/officeart/2005/8/layout/bProcess3"/>
    <dgm:cxn modelId="{A68445A2-5AC3-42AC-A623-07D7774B1E66}" type="presOf" srcId="{99364FDF-4E87-4FA5-A827-B9B607A921C2}" destId="{B67E56F4-26C4-445A-ADA5-08576D8E6331}" srcOrd="1" destOrd="0" presId="urn:microsoft.com/office/officeart/2005/8/layout/bProcess3"/>
    <dgm:cxn modelId="{AE4A2AA3-6B36-4C79-B38E-71B92651A8BB}" srcId="{F952566E-93B1-4839-8156-E82577832907}" destId="{044DC4E3-3EC9-400B-A0FE-1F626357E0DB}" srcOrd="6" destOrd="0" parTransId="{C1BE6C8D-2598-45C2-92CA-66C2B8EAA39A}" sibTransId="{E7BE220B-25ED-4A6E-94C6-FEE65CD41173}"/>
    <dgm:cxn modelId="{BCA822AF-82B1-4F13-ABCC-D0F03FC2E84E}" type="presOf" srcId="{0408F477-9F7D-4B54-8954-DAE4E3F548EF}" destId="{566A9A21-E24B-418E-B7B4-22F6AA569021}" srcOrd="1" destOrd="0" presId="urn:microsoft.com/office/officeart/2005/8/layout/bProcess3"/>
    <dgm:cxn modelId="{E01E27BF-0376-4F58-9E5A-0D0FD05C1DBC}" srcId="{F952566E-93B1-4839-8156-E82577832907}" destId="{11AFD247-B39A-4E9E-9784-51DD5FB49B10}" srcOrd="5" destOrd="0" parTransId="{885F97DA-32EF-4A31-B8E9-39F65F4BF789}" sibTransId="{40D173F9-C2C6-4F6E-BC63-567BB0EC3325}"/>
    <dgm:cxn modelId="{135F82C0-439B-427A-A0E3-3D54B06ABCB2}" type="presOf" srcId="{3AFF02F5-C1DC-452B-ACBA-B991B909DBB1}" destId="{7456B952-84A9-455C-A693-8891A979D79E}" srcOrd="0" destOrd="0" presId="urn:microsoft.com/office/officeart/2005/8/layout/bProcess3"/>
    <dgm:cxn modelId="{6C72E3C0-2CEE-4E87-A0BF-1DE1C00023B8}" type="presOf" srcId="{574C00BC-BDFD-4D60-97D7-B54D6C0CEA67}" destId="{DE5AC263-19F4-483C-846B-8C2A7BF333C4}" srcOrd="1" destOrd="0" presId="urn:microsoft.com/office/officeart/2005/8/layout/bProcess3"/>
    <dgm:cxn modelId="{DECE1FCF-AED0-4D7B-AA68-B5C448107A9A}" srcId="{F952566E-93B1-4839-8156-E82577832907}" destId="{A521541B-601D-44BB-9D14-BD17375D9126}" srcOrd="8" destOrd="0" parTransId="{43868223-C1C8-46B3-95D7-0354A42388CB}" sibTransId="{4FA35C95-287F-4B23-A0BA-AA4FAA826788}"/>
    <dgm:cxn modelId="{0094B6D3-D9C6-4532-91C8-57C13D9618B7}" type="presOf" srcId="{11AFD247-B39A-4E9E-9784-51DD5FB49B10}" destId="{7D628792-75C4-4731-8869-18FDE55AC7D3}" srcOrd="0" destOrd="0" presId="urn:microsoft.com/office/officeart/2005/8/layout/bProcess3"/>
    <dgm:cxn modelId="{C0F223D6-969D-42E2-9755-3A81C44D5F20}" srcId="{F952566E-93B1-4839-8156-E82577832907}" destId="{FB1E4B1F-2E6D-4CEE-8389-F113C7A1B3E9}" srcOrd="7" destOrd="0" parTransId="{BC93B164-B096-4CD5-B3EE-F5C05382CE87}" sibTransId="{3AFF02F5-C1DC-452B-ACBA-B991B909DBB1}"/>
    <dgm:cxn modelId="{CE2458D6-E864-4E16-AF9E-EB17AFD916E6}" type="presOf" srcId="{7536F606-ED25-4E94-87C6-7BC181680A36}" destId="{C6C8C923-A774-4565-B01F-D389A9D230EF}" srcOrd="0" destOrd="0" presId="urn:microsoft.com/office/officeart/2005/8/layout/bProcess3"/>
    <dgm:cxn modelId="{003467DB-DD58-404A-8971-7756D5591B91}" srcId="{F952566E-93B1-4839-8156-E82577832907}" destId="{73A1AD03-40F6-45E1-81AB-8F2F7CC469C9}" srcOrd="4" destOrd="0" parTransId="{37BDFEC0-FE42-432E-B0BC-2B775ECD3C13}" sibTransId="{E0332979-666D-4FE9-BF08-BF1D7D24BDAC}"/>
    <dgm:cxn modelId="{AAA54EE2-E1DC-46C7-8651-638E892CFCD6}" type="presOf" srcId="{E0332979-666D-4FE9-BF08-BF1D7D24BDAC}" destId="{86CBC366-DAE1-4222-A464-360DA47C4E94}" srcOrd="0" destOrd="0" presId="urn:microsoft.com/office/officeart/2005/8/layout/bProcess3"/>
    <dgm:cxn modelId="{7AF6CDE5-7222-43A0-8D1A-5E5DC6610500}" type="presOf" srcId="{2367E91E-68B1-4142-A3B0-17CC72B42B3B}" destId="{D7CC5CF7-6FA2-4674-8E91-828CEB612A77}" srcOrd="1" destOrd="0" presId="urn:microsoft.com/office/officeart/2005/8/layout/bProcess3"/>
    <dgm:cxn modelId="{543B28FD-D782-4FEF-A246-88DE704C35DE}" type="presOf" srcId="{2367E91E-68B1-4142-A3B0-17CC72B42B3B}" destId="{873060B1-38C4-46FF-B1F8-94FE9F6426FB}" srcOrd="0" destOrd="0" presId="urn:microsoft.com/office/officeart/2005/8/layout/bProcess3"/>
    <dgm:cxn modelId="{F0AAA22E-2C7E-4423-B65E-D00739019B6C}" type="presParOf" srcId="{AC5E54F8-1CCF-4FF6-B511-6B2B709A7A14}" destId="{A40CA7B2-3B19-40AC-9B34-76C50BFC36B4}" srcOrd="0" destOrd="0" presId="urn:microsoft.com/office/officeart/2005/8/layout/bProcess3"/>
    <dgm:cxn modelId="{D804F27F-577D-4B59-B68C-AE4686C42C2D}" type="presParOf" srcId="{AC5E54F8-1CCF-4FF6-B511-6B2B709A7A14}" destId="{FB899644-3DF2-4798-B9BE-BD6C62CD4633}" srcOrd="1" destOrd="0" presId="urn:microsoft.com/office/officeart/2005/8/layout/bProcess3"/>
    <dgm:cxn modelId="{9B7B1395-9D06-4EA6-90A3-CB3FE8A79B31}" type="presParOf" srcId="{FB899644-3DF2-4798-B9BE-BD6C62CD4633}" destId="{B67E56F4-26C4-445A-ADA5-08576D8E6331}" srcOrd="0" destOrd="0" presId="urn:microsoft.com/office/officeart/2005/8/layout/bProcess3"/>
    <dgm:cxn modelId="{8C264E0F-F410-47FE-841E-1D23D9A33973}" type="presParOf" srcId="{AC5E54F8-1CCF-4FF6-B511-6B2B709A7A14}" destId="{A99517F9-3F18-48AF-B96C-BC4F29B341A2}" srcOrd="2" destOrd="0" presId="urn:microsoft.com/office/officeart/2005/8/layout/bProcess3"/>
    <dgm:cxn modelId="{FD7E327A-105D-493E-8DF7-BB839CD29A2D}" type="presParOf" srcId="{AC5E54F8-1CCF-4FF6-B511-6B2B709A7A14}" destId="{3421BBAB-F8A9-4D30-84FF-B4E095542492}" srcOrd="3" destOrd="0" presId="urn:microsoft.com/office/officeart/2005/8/layout/bProcess3"/>
    <dgm:cxn modelId="{A7482F36-5FD3-47E6-9122-98C65A8D0CBF}" type="presParOf" srcId="{3421BBAB-F8A9-4D30-84FF-B4E095542492}" destId="{DE5AC263-19F4-483C-846B-8C2A7BF333C4}" srcOrd="0" destOrd="0" presId="urn:microsoft.com/office/officeart/2005/8/layout/bProcess3"/>
    <dgm:cxn modelId="{51A9DC0C-5BBD-4E82-9F51-4EBB869C8360}" type="presParOf" srcId="{AC5E54F8-1CCF-4FF6-B511-6B2B709A7A14}" destId="{C6C8C923-A774-4565-B01F-D389A9D230EF}" srcOrd="4" destOrd="0" presId="urn:microsoft.com/office/officeart/2005/8/layout/bProcess3"/>
    <dgm:cxn modelId="{BA1065AE-C4B4-434E-86D1-1543D1CB317C}" type="presParOf" srcId="{AC5E54F8-1CCF-4FF6-B511-6B2B709A7A14}" destId="{14AB0892-649C-4B5D-AC93-AB5F53C452D0}" srcOrd="5" destOrd="0" presId="urn:microsoft.com/office/officeart/2005/8/layout/bProcess3"/>
    <dgm:cxn modelId="{B1270172-BE78-4DCB-A4F3-3A3E5FCA53A8}" type="presParOf" srcId="{14AB0892-649C-4B5D-AC93-AB5F53C452D0}" destId="{566A9A21-E24B-418E-B7B4-22F6AA569021}" srcOrd="0" destOrd="0" presId="urn:microsoft.com/office/officeart/2005/8/layout/bProcess3"/>
    <dgm:cxn modelId="{880BFB59-98C1-4D9D-A62A-C19E3763252F}" type="presParOf" srcId="{AC5E54F8-1CCF-4FF6-B511-6B2B709A7A14}" destId="{D71B0301-2690-48D6-BB1D-E55AA0F2EE45}" srcOrd="6" destOrd="0" presId="urn:microsoft.com/office/officeart/2005/8/layout/bProcess3"/>
    <dgm:cxn modelId="{6A4B2F7F-FB40-4A70-B61C-32B927C1E64E}" type="presParOf" srcId="{AC5E54F8-1CCF-4FF6-B511-6B2B709A7A14}" destId="{873060B1-38C4-46FF-B1F8-94FE9F6426FB}" srcOrd="7" destOrd="0" presId="urn:microsoft.com/office/officeart/2005/8/layout/bProcess3"/>
    <dgm:cxn modelId="{4D0646E0-827D-47D5-BA9F-C5FAB304ED0A}" type="presParOf" srcId="{873060B1-38C4-46FF-B1F8-94FE9F6426FB}" destId="{D7CC5CF7-6FA2-4674-8E91-828CEB612A77}" srcOrd="0" destOrd="0" presId="urn:microsoft.com/office/officeart/2005/8/layout/bProcess3"/>
    <dgm:cxn modelId="{7DDBDE5D-59D3-4370-B77F-60DFF9382045}" type="presParOf" srcId="{AC5E54F8-1CCF-4FF6-B511-6B2B709A7A14}" destId="{B7B3E78D-5147-43BA-B7C0-ADF36FBE9435}" srcOrd="8" destOrd="0" presId="urn:microsoft.com/office/officeart/2005/8/layout/bProcess3"/>
    <dgm:cxn modelId="{486D77D5-729B-4756-AF6E-32D0B652DD05}" type="presParOf" srcId="{AC5E54F8-1CCF-4FF6-B511-6B2B709A7A14}" destId="{86CBC366-DAE1-4222-A464-360DA47C4E94}" srcOrd="9" destOrd="0" presId="urn:microsoft.com/office/officeart/2005/8/layout/bProcess3"/>
    <dgm:cxn modelId="{AEEE648A-3FF2-4B2E-8652-6148260986F5}" type="presParOf" srcId="{86CBC366-DAE1-4222-A464-360DA47C4E94}" destId="{63DBAB29-6695-4708-AD05-82726CC97FCC}" srcOrd="0" destOrd="0" presId="urn:microsoft.com/office/officeart/2005/8/layout/bProcess3"/>
    <dgm:cxn modelId="{3AC9E790-3661-4D28-9049-4C343558E642}" type="presParOf" srcId="{AC5E54F8-1CCF-4FF6-B511-6B2B709A7A14}" destId="{7D628792-75C4-4731-8869-18FDE55AC7D3}" srcOrd="10" destOrd="0" presId="urn:microsoft.com/office/officeart/2005/8/layout/bProcess3"/>
    <dgm:cxn modelId="{5DB56ED0-951C-494A-87D2-613B48A46C08}" type="presParOf" srcId="{AC5E54F8-1CCF-4FF6-B511-6B2B709A7A14}" destId="{F6201378-64A6-41F7-9ED1-908751CB5DA6}" srcOrd="11" destOrd="0" presId="urn:microsoft.com/office/officeart/2005/8/layout/bProcess3"/>
    <dgm:cxn modelId="{CA2C54AD-62C7-4063-BDE2-9404D217CD02}" type="presParOf" srcId="{F6201378-64A6-41F7-9ED1-908751CB5DA6}" destId="{4E36E86A-7C3E-4F0F-AE04-AF7D06BAF4E3}" srcOrd="0" destOrd="0" presId="urn:microsoft.com/office/officeart/2005/8/layout/bProcess3"/>
    <dgm:cxn modelId="{683EF69C-0F15-4D0F-B64E-67A402FC4FC0}" type="presParOf" srcId="{AC5E54F8-1CCF-4FF6-B511-6B2B709A7A14}" destId="{F1BB9FA6-31A7-4BDE-9F07-186682902CE5}" srcOrd="12" destOrd="0" presId="urn:microsoft.com/office/officeart/2005/8/layout/bProcess3"/>
    <dgm:cxn modelId="{B0243EB0-2AE4-4363-B171-52AEB441095E}" type="presParOf" srcId="{AC5E54F8-1CCF-4FF6-B511-6B2B709A7A14}" destId="{07DEB126-F6FE-49E4-9884-A68626A57CDC}" srcOrd="13" destOrd="0" presId="urn:microsoft.com/office/officeart/2005/8/layout/bProcess3"/>
    <dgm:cxn modelId="{8DCE97A9-449A-4C6C-B5ED-CA26EE7A8038}" type="presParOf" srcId="{07DEB126-F6FE-49E4-9884-A68626A57CDC}" destId="{06BAF511-8871-489D-9236-38AB3958C669}" srcOrd="0" destOrd="0" presId="urn:microsoft.com/office/officeart/2005/8/layout/bProcess3"/>
    <dgm:cxn modelId="{9A8F3C30-04C4-44A5-93FD-22B97C6C9892}" type="presParOf" srcId="{AC5E54F8-1CCF-4FF6-B511-6B2B709A7A14}" destId="{F432920C-1BA3-4549-BD59-869C5383F158}" srcOrd="14" destOrd="0" presId="urn:microsoft.com/office/officeart/2005/8/layout/bProcess3"/>
    <dgm:cxn modelId="{8BB5BE20-FF13-4D61-885E-48E63113C99B}" type="presParOf" srcId="{AC5E54F8-1CCF-4FF6-B511-6B2B709A7A14}" destId="{7456B952-84A9-455C-A693-8891A979D79E}" srcOrd="15" destOrd="0" presId="urn:microsoft.com/office/officeart/2005/8/layout/bProcess3"/>
    <dgm:cxn modelId="{456B2018-BE17-41E7-9604-0684FF2D6A23}" type="presParOf" srcId="{7456B952-84A9-455C-A693-8891A979D79E}" destId="{2AEFC1B7-4D7F-4091-B640-DFA89498BF37}" srcOrd="0" destOrd="0" presId="urn:microsoft.com/office/officeart/2005/8/layout/bProcess3"/>
    <dgm:cxn modelId="{089BF328-A70F-4F28-833F-2DE54540A886}" type="presParOf" srcId="{AC5E54F8-1CCF-4FF6-B511-6B2B709A7A14}" destId="{3C8B6921-97BF-4BCB-9B1F-ABC7A319A23E}" srcOrd="16" destOrd="0" presId="urn:microsoft.com/office/officeart/2005/8/layout/b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899644-3DF2-4798-B9BE-BD6C62CD4633}">
      <dsp:nvSpPr>
        <dsp:cNvPr id="0" name=""/>
        <dsp:cNvSpPr/>
      </dsp:nvSpPr>
      <dsp:spPr>
        <a:xfrm>
          <a:off x="2558681" y="703207"/>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5910" y="746058"/>
        <a:ext cx="28687" cy="5737"/>
      </dsp:txXfrm>
    </dsp:sp>
    <dsp:sp modelId="{A40CA7B2-3B19-40AC-9B34-76C50BFC36B4}">
      <dsp:nvSpPr>
        <dsp:cNvPr id="0" name=""/>
        <dsp:cNvSpPr/>
      </dsp:nvSpPr>
      <dsp:spPr>
        <a:xfrm>
          <a:off x="65936" y="563"/>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1917</a:t>
          </a:r>
          <a:r>
            <a:rPr lang="en-US" sz="1600" kern="1200" dirty="0"/>
            <a:t>: Melvin Jones founded LCI.</a:t>
          </a:r>
        </a:p>
        <a:p>
          <a:pPr marL="0" lvl="0" indent="0" algn="ctr" defTabSz="711200">
            <a:lnSpc>
              <a:spcPct val="90000"/>
            </a:lnSpc>
            <a:spcBef>
              <a:spcPct val="0"/>
            </a:spcBef>
            <a:spcAft>
              <a:spcPct val="35000"/>
            </a:spcAft>
            <a:buNone/>
          </a:pPr>
          <a:endParaRPr lang="en-US" sz="1600" kern="1200" dirty="0"/>
        </a:p>
      </dsp:txBody>
      <dsp:txXfrm>
        <a:off x="65936" y="563"/>
        <a:ext cx="2494545" cy="1496727"/>
      </dsp:txXfrm>
    </dsp:sp>
    <dsp:sp modelId="{3421BBAB-F8A9-4D30-84FF-B4E095542492}">
      <dsp:nvSpPr>
        <dsp:cNvPr id="0" name=""/>
        <dsp:cNvSpPr/>
      </dsp:nvSpPr>
      <dsp:spPr>
        <a:xfrm>
          <a:off x="5626972" y="703207"/>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84201" y="746058"/>
        <a:ext cx="28687" cy="5737"/>
      </dsp:txXfrm>
    </dsp:sp>
    <dsp:sp modelId="{A99517F9-3F18-48AF-B96C-BC4F29B341A2}">
      <dsp:nvSpPr>
        <dsp:cNvPr id="0" name=""/>
        <dsp:cNvSpPr/>
      </dsp:nvSpPr>
      <dsp:spPr>
        <a:xfrm>
          <a:off x="3134227" y="563"/>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1920</a:t>
          </a:r>
          <a:r>
            <a:rPr lang="en-US" sz="1600" kern="1200" dirty="0"/>
            <a:t>: LCI becomes international with Canadian club.</a:t>
          </a:r>
        </a:p>
      </dsp:txBody>
      <dsp:txXfrm>
        <a:off x="3134227" y="563"/>
        <a:ext cx="2494545" cy="1496727"/>
      </dsp:txXfrm>
    </dsp:sp>
    <dsp:sp modelId="{14AB0892-649C-4B5D-AC93-AB5F53C452D0}">
      <dsp:nvSpPr>
        <dsp:cNvPr id="0" name=""/>
        <dsp:cNvSpPr/>
      </dsp:nvSpPr>
      <dsp:spPr>
        <a:xfrm>
          <a:off x="1313209" y="1495490"/>
          <a:ext cx="6136581" cy="543145"/>
        </a:xfrm>
        <a:custGeom>
          <a:avLst/>
          <a:gdLst/>
          <a:ahLst/>
          <a:cxnLst/>
          <a:rect l="0" t="0" r="0" b="0"/>
          <a:pathLst>
            <a:path>
              <a:moveTo>
                <a:pt x="6136581" y="0"/>
              </a:moveTo>
              <a:lnTo>
                <a:pt x="6136581" y="288672"/>
              </a:lnTo>
              <a:lnTo>
                <a:pt x="0" y="288672"/>
              </a:lnTo>
              <a:lnTo>
                <a:pt x="0" y="543145"/>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27416" y="1764194"/>
        <a:ext cx="308167" cy="5737"/>
      </dsp:txXfrm>
    </dsp:sp>
    <dsp:sp modelId="{C6C8C923-A774-4565-B01F-D389A9D230EF}">
      <dsp:nvSpPr>
        <dsp:cNvPr id="0" name=""/>
        <dsp:cNvSpPr/>
      </dsp:nvSpPr>
      <dsp:spPr>
        <a:xfrm>
          <a:off x="6202518" y="563"/>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1925</a:t>
          </a:r>
          <a:r>
            <a:rPr lang="en-US" sz="1600" kern="1200" dirty="0"/>
            <a:t>: Helen Keller challenged Lions to become “knights of the blind.”</a:t>
          </a:r>
        </a:p>
      </dsp:txBody>
      <dsp:txXfrm>
        <a:off x="6202518" y="563"/>
        <a:ext cx="2494545" cy="1496727"/>
      </dsp:txXfrm>
    </dsp:sp>
    <dsp:sp modelId="{873060B1-38C4-46FF-B1F8-94FE9F6426FB}">
      <dsp:nvSpPr>
        <dsp:cNvPr id="0" name=""/>
        <dsp:cNvSpPr/>
      </dsp:nvSpPr>
      <dsp:spPr>
        <a:xfrm>
          <a:off x="2558681" y="2773680"/>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5910" y="2816531"/>
        <a:ext cx="28687" cy="5737"/>
      </dsp:txXfrm>
    </dsp:sp>
    <dsp:sp modelId="{D71B0301-2690-48D6-BB1D-E55AA0F2EE45}">
      <dsp:nvSpPr>
        <dsp:cNvPr id="0" name=""/>
        <dsp:cNvSpPr/>
      </dsp:nvSpPr>
      <dsp:spPr>
        <a:xfrm>
          <a:off x="65936" y="2071036"/>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1945</a:t>
          </a:r>
          <a:r>
            <a:rPr lang="en-US" sz="1600" kern="1200" dirty="0"/>
            <a:t>: LCI helped draft the United Nations Charter.</a:t>
          </a:r>
        </a:p>
      </dsp:txBody>
      <dsp:txXfrm>
        <a:off x="65936" y="2071036"/>
        <a:ext cx="2494545" cy="1496727"/>
      </dsp:txXfrm>
    </dsp:sp>
    <dsp:sp modelId="{86CBC366-DAE1-4222-A464-360DA47C4E94}">
      <dsp:nvSpPr>
        <dsp:cNvPr id="0" name=""/>
        <dsp:cNvSpPr/>
      </dsp:nvSpPr>
      <dsp:spPr>
        <a:xfrm>
          <a:off x="5626972" y="2773680"/>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84201" y="2816531"/>
        <a:ext cx="28687" cy="5737"/>
      </dsp:txXfrm>
    </dsp:sp>
    <dsp:sp modelId="{B7B3E78D-5147-43BA-B7C0-ADF36FBE9435}">
      <dsp:nvSpPr>
        <dsp:cNvPr id="0" name=""/>
        <dsp:cNvSpPr/>
      </dsp:nvSpPr>
      <dsp:spPr>
        <a:xfrm>
          <a:off x="3134227" y="2071036"/>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1957</a:t>
          </a:r>
          <a:r>
            <a:rPr lang="en-US" sz="1600" kern="1200" dirty="0"/>
            <a:t>: The Leo Club Program is created.</a:t>
          </a:r>
        </a:p>
      </dsp:txBody>
      <dsp:txXfrm>
        <a:off x="3134227" y="2071036"/>
        <a:ext cx="2494545" cy="1496727"/>
      </dsp:txXfrm>
    </dsp:sp>
    <dsp:sp modelId="{F6201378-64A6-41F7-9ED1-908751CB5DA6}">
      <dsp:nvSpPr>
        <dsp:cNvPr id="0" name=""/>
        <dsp:cNvSpPr/>
      </dsp:nvSpPr>
      <dsp:spPr>
        <a:xfrm>
          <a:off x="1313209" y="3565963"/>
          <a:ext cx="6136581" cy="543145"/>
        </a:xfrm>
        <a:custGeom>
          <a:avLst/>
          <a:gdLst/>
          <a:ahLst/>
          <a:cxnLst/>
          <a:rect l="0" t="0" r="0" b="0"/>
          <a:pathLst>
            <a:path>
              <a:moveTo>
                <a:pt x="6136581" y="0"/>
              </a:moveTo>
              <a:lnTo>
                <a:pt x="6136581" y="288672"/>
              </a:lnTo>
              <a:lnTo>
                <a:pt x="0" y="288672"/>
              </a:lnTo>
              <a:lnTo>
                <a:pt x="0" y="543145"/>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227416" y="3834667"/>
        <a:ext cx="308167" cy="5737"/>
      </dsp:txXfrm>
    </dsp:sp>
    <dsp:sp modelId="{7D628792-75C4-4731-8869-18FDE55AC7D3}">
      <dsp:nvSpPr>
        <dsp:cNvPr id="0" name=""/>
        <dsp:cNvSpPr/>
      </dsp:nvSpPr>
      <dsp:spPr>
        <a:xfrm>
          <a:off x="6202518" y="2071036"/>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1968</a:t>
          </a:r>
          <a:r>
            <a:rPr lang="en-US" sz="1600" kern="1200" dirty="0"/>
            <a:t>: The Lions Clubs International Foundation is established.</a:t>
          </a:r>
        </a:p>
      </dsp:txBody>
      <dsp:txXfrm>
        <a:off x="6202518" y="2071036"/>
        <a:ext cx="2494545" cy="1496727"/>
      </dsp:txXfrm>
    </dsp:sp>
    <dsp:sp modelId="{07DEB126-F6FE-49E4-9884-A68626A57CDC}">
      <dsp:nvSpPr>
        <dsp:cNvPr id="0" name=""/>
        <dsp:cNvSpPr/>
      </dsp:nvSpPr>
      <dsp:spPr>
        <a:xfrm>
          <a:off x="2558681" y="4844152"/>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15910" y="4887003"/>
        <a:ext cx="28687" cy="5737"/>
      </dsp:txXfrm>
    </dsp:sp>
    <dsp:sp modelId="{F1BB9FA6-31A7-4BDE-9F07-186682902CE5}">
      <dsp:nvSpPr>
        <dsp:cNvPr id="0" name=""/>
        <dsp:cNvSpPr/>
      </dsp:nvSpPr>
      <dsp:spPr>
        <a:xfrm>
          <a:off x="65936" y="4141509"/>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t>1987: LCI became the first service club organization to admit women as members.</a:t>
          </a:r>
        </a:p>
      </dsp:txBody>
      <dsp:txXfrm>
        <a:off x="65936" y="4141509"/>
        <a:ext cx="2494545" cy="1496727"/>
      </dsp:txXfrm>
    </dsp:sp>
    <dsp:sp modelId="{7456B952-84A9-455C-A693-8891A979D79E}">
      <dsp:nvSpPr>
        <dsp:cNvPr id="0" name=""/>
        <dsp:cNvSpPr/>
      </dsp:nvSpPr>
      <dsp:spPr>
        <a:xfrm>
          <a:off x="5626972" y="4844152"/>
          <a:ext cx="543145" cy="91440"/>
        </a:xfrm>
        <a:custGeom>
          <a:avLst/>
          <a:gdLst/>
          <a:ahLst/>
          <a:cxnLst/>
          <a:rect l="0" t="0" r="0" b="0"/>
          <a:pathLst>
            <a:path>
              <a:moveTo>
                <a:pt x="0" y="45720"/>
              </a:moveTo>
              <a:lnTo>
                <a:pt x="543145" y="45720"/>
              </a:lnTo>
            </a:path>
          </a:pathLst>
        </a:custGeom>
        <a:noFill/>
        <a:ln w="28575" cap="flat" cmpd="sng" algn="ctr">
          <a:solidFill>
            <a:scrgbClr r="0" g="0" b="0">
              <a:shade val="95000"/>
              <a:satMod val="105000"/>
            </a:scrgb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884201" y="4887003"/>
        <a:ext cx="28687" cy="5737"/>
      </dsp:txXfrm>
    </dsp:sp>
    <dsp:sp modelId="{F432920C-1BA3-4549-BD59-869C5383F158}">
      <dsp:nvSpPr>
        <dsp:cNvPr id="0" name=""/>
        <dsp:cNvSpPr/>
      </dsp:nvSpPr>
      <dsp:spPr>
        <a:xfrm>
          <a:off x="3134227" y="4141509"/>
          <a:ext cx="249454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1990</a:t>
          </a:r>
          <a:r>
            <a:rPr lang="en-US" sz="1600" kern="1200" dirty="0"/>
            <a:t>: </a:t>
          </a:r>
          <a:r>
            <a:rPr lang="en-US" sz="1600" kern="1200" dirty="0" err="1"/>
            <a:t>SightFirst</a:t>
          </a:r>
          <a:r>
            <a:rPr lang="en-US" sz="1600" kern="1200" dirty="0"/>
            <a:t> is launched.</a:t>
          </a:r>
        </a:p>
      </dsp:txBody>
      <dsp:txXfrm>
        <a:off x="3134227" y="4141509"/>
        <a:ext cx="2494545" cy="1496727"/>
      </dsp:txXfrm>
    </dsp:sp>
    <dsp:sp modelId="{3C8B6921-97BF-4BCB-9B1F-ABC7A319A23E}">
      <dsp:nvSpPr>
        <dsp:cNvPr id="0" name=""/>
        <dsp:cNvSpPr/>
      </dsp:nvSpPr>
      <dsp:spPr>
        <a:xfrm>
          <a:off x="6202518" y="4141509"/>
          <a:ext cx="2476285" cy="14967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t>Today</a:t>
          </a:r>
          <a:r>
            <a:rPr lang="en-US" sz="1600" kern="1200" dirty="0"/>
            <a:t>: </a:t>
          </a:r>
          <a:r>
            <a:rPr lang="en-US" sz="1600" kern="1200"/>
            <a:t>Our international network has grown to include more </a:t>
          </a:r>
          <a:r>
            <a:rPr lang="en-US" sz="1600" kern="1200" dirty="0"/>
            <a:t>than 200 countries and geographic areas.</a:t>
          </a:r>
        </a:p>
      </dsp:txBody>
      <dsp:txXfrm>
        <a:off x="6202518" y="4141509"/>
        <a:ext cx="2476285" cy="149672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3FB6CD2-FB8A-4F8C-B206-B41AB6B9E6FA}" type="datetimeFigureOut">
              <a:rPr lang="en-US" smtClean="0"/>
              <a:pPr/>
              <a:t>11/20/2025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E8CB218-6248-4E90-A305-D08BD6F16074}" type="slidenum">
              <a:rPr lang="en-US" smtClean="0"/>
              <a:pPr/>
              <a:t>‹#›</a:t>
            </a:fld>
            <a:endParaRPr lang="en-US"/>
          </a:p>
        </p:txBody>
      </p:sp>
    </p:spTree>
    <p:extLst>
      <p:ext uri="{BB962C8B-B14F-4D97-AF65-F5344CB8AC3E}">
        <p14:creationId xmlns:p14="http://schemas.microsoft.com/office/powerpoint/2010/main" val="2879051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Trainer Tip:</a:t>
            </a:r>
            <a:r>
              <a:rPr lang="en-US" b="1" baseline="0" dirty="0"/>
              <a:t> </a:t>
            </a:r>
            <a:r>
              <a:rPr lang="en-US" dirty="0"/>
              <a:t>Enter additional information as you see fit</a:t>
            </a:r>
            <a:r>
              <a:rPr lang="en-US" baseline="0" dirty="0"/>
              <a:t>, such as the name of the New Member Orientation trainer. Use this PowerPoint along with the New Member Orientation Training Guide. Be sure each of your participants has a New Member Orientation Guide to follow along with the presentation.</a:t>
            </a:r>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AD84BD-B57F-44ED-B432-012949432F91}" type="slidenum">
              <a:rPr lang="en-US" smtClean="0"/>
              <a:pPr/>
              <a:t>10</a:t>
            </a:fld>
            <a:endParaRPr lang="en-US" dirty="0"/>
          </a:p>
        </p:txBody>
      </p:sp>
    </p:spTree>
    <p:extLst>
      <p:ext uri="{BB962C8B-B14F-4D97-AF65-F5344CB8AC3E}">
        <p14:creationId xmlns:p14="http://schemas.microsoft.com/office/powerpoint/2010/main" val="2074072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Stafford County Lions Club recycles pill bottles for use on medical missions. This is an example of a community need that was discovered through the local newspaper by Lion Sharon Gaylord.  She and Karen Taylor Wash process the pill bottles by removing labels, washing and packaging for shipment to Matthews 25. During the pandemic medical missions were suspended so the pill bottles were given to animal shelters for use by the veterinarians</a:t>
            </a:r>
          </a:p>
        </p:txBody>
      </p:sp>
      <p:sp>
        <p:nvSpPr>
          <p:cNvPr id="4" name="Slide Number Placeholder 3"/>
          <p:cNvSpPr>
            <a:spLocks noGrp="1"/>
          </p:cNvSpPr>
          <p:nvPr>
            <p:ph type="sldNum" sz="quarter" idx="5"/>
          </p:nvPr>
        </p:nvSpPr>
        <p:spPr/>
        <p:txBody>
          <a:bodyPr/>
          <a:lstStyle/>
          <a:p>
            <a:fld id="{C5AD84BD-B57F-44ED-B432-012949432F91}" type="slidenum">
              <a:rPr lang="en-US" smtClean="0"/>
              <a:pPr/>
              <a:t>11</a:t>
            </a:fld>
            <a:endParaRPr lang="en-US" dirty="0"/>
          </a:p>
        </p:txBody>
      </p:sp>
    </p:spTree>
    <p:extLst>
      <p:ext uri="{BB962C8B-B14F-4D97-AF65-F5344CB8AC3E}">
        <p14:creationId xmlns:p14="http://schemas.microsoft.com/office/powerpoint/2010/main" val="2955327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Don’t be afraid to harness the power of our association to create large-scale projects. For example, the Fairfax Host Lions worked with neighboring clubs to raise $20K to purchase a vehicle for the foodbank to deliver food to clients during Covid-19. What a great idea that will keep the Lions in mind for years to come. This project was recognized by LCI with a Kindness Matters Service Award in 2021. </a:t>
            </a:r>
          </a:p>
          <a:p>
            <a:endParaRPr lang="en-US" dirty="0"/>
          </a:p>
        </p:txBody>
      </p:sp>
      <p:sp>
        <p:nvSpPr>
          <p:cNvPr id="4" name="Slide Number Placeholder 3"/>
          <p:cNvSpPr>
            <a:spLocks noGrp="1"/>
          </p:cNvSpPr>
          <p:nvPr>
            <p:ph type="sldNum" sz="quarter" idx="5"/>
          </p:nvPr>
        </p:nvSpPr>
        <p:spPr/>
        <p:txBody>
          <a:bodyPr/>
          <a:lstStyle/>
          <a:p>
            <a:fld id="{C5AD84BD-B57F-44ED-B432-012949432F91}" type="slidenum">
              <a:rPr lang="en-US" smtClean="0"/>
              <a:pPr/>
              <a:t>12</a:t>
            </a:fld>
            <a:endParaRPr lang="en-US" dirty="0"/>
          </a:p>
        </p:txBody>
      </p:sp>
    </p:spTree>
    <p:extLst>
      <p:ext uri="{BB962C8B-B14F-4D97-AF65-F5344CB8AC3E}">
        <p14:creationId xmlns:p14="http://schemas.microsoft.com/office/powerpoint/2010/main" val="4068690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5AD84BD-B57F-44ED-B432-012949432F91}" type="slidenum">
              <a:rPr lang="en-US" smtClean="0"/>
              <a:pPr/>
              <a:t>13</a:t>
            </a:fld>
            <a:endParaRPr lang="en-US" dirty="0"/>
          </a:p>
        </p:txBody>
      </p:sp>
    </p:spTree>
    <p:extLst>
      <p:ext uri="{BB962C8B-B14F-4D97-AF65-F5344CB8AC3E}">
        <p14:creationId xmlns:p14="http://schemas.microsoft.com/office/powerpoint/2010/main" val="4173534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Trainer Tip: </a:t>
            </a:r>
            <a:r>
              <a:rPr lang="en-US" baseline="0" dirty="0"/>
              <a:t>Add any additional meeting information you feel is important.</a:t>
            </a:r>
            <a:endParaRPr lang="en-US" dirty="0"/>
          </a:p>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Trainer Tip: </a:t>
            </a:r>
            <a:r>
              <a:rPr lang="en-US" dirty="0"/>
              <a:t>Explain that</a:t>
            </a:r>
            <a:r>
              <a:rPr lang="en-US" baseline="0" dirty="0"/>
              <a:t> the activities budget consists of funds raised form the public through club projects and may only be expended to satisfy a community or public need. The administrative budget is what finances club operations and comes mostly from club dues.</a:t>
            </a:r>
            <a:endParaRPr lang="en-US" b="1" dirty="0"/>
          </a:p>
          <a:p>
            <a:endParaRPr lang="en-US" i="1"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r>
              <a:rPr lang="en-US" b="1" dirty="0"/>
              <a:t>Trainer Tip: </a:t>
            </a:r>
            <a:r>
              <a:rPr lang="en-US" b="0" dirty="0"/>
              <a:t>Consider adding </a:t>
            </a:r>
            <a:r>
              <a:rPr lang="en-US" dirty="0"/>
              <a:t>additional information about your district and multiple district, such as boundaries of your district and multiple district.</a:t>
            </a:r>
          </a:p>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r>
              <a:rPr lang="en-US" b="1" baseline="0" dirty="0"/>
              <a:t> Tip:</a:t>
            </a:r>
            <a:r>
              <a:rPr lang="en-US" b="0" baseline="0" dirty="0"/>
              <a:t> Briefly go over the roles of each of these positions. The roles are found in the trainer and participant’s guide.</a:t>
            </a:r>
            <a:endParaRPr lang="en-US" b="1"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21</a:t>
            </a:fld>
            <a:endParaRPr lang="en-US"/>
          </a:p>
        </p:txBody>
      </p:sp>
    </p:spTree>
    <p:extLst>
      <p:ext uri="{BB962C8B-B14F-4D97-AF65-F5344CB8AC3E}">
        <p14:creationId xmlns:p14="http://schemas.microsoft.com/office/powerpoint/2010/main" val="526584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defRPr/>
            </a:pPr>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512B8-5FB7-711A-77B7-747084D8B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4A9DA-5E98-7F28-F410-D09D5308D0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C7F464-5124-0672-B0FB-FDC81771BB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5A1092-AB4F-155D-BA98-8886E7942B6D}"/>
              </a:ext>
            </a:extLst>
          </p:cNvPr>
          <p:cNvSpPr>
            <a:spLocks noGrp="1"/>
          </p:cNvSpPr>
          <p:nvPr>
            <p:ph type="sldNum" sz="quarter" idx="5"/>
          </p:nvPr>
        </p:nvSpPr>
        <p:spPr/>
        <p:txBody>
          <a:bodyPr/>
          <a:lstStyle/>
          <a:p>
            <a:fld id="{AE8CB218-6248-4E90-A305-D08BD6F16074}" type="slidenum">
              <a:rPr lang="en-US" smtClean="0"/>
              <a:pPr/>
              <a:t>24</a:t>
            </a:fld>
            <a:endParaRPr lang="en-US"/>
          </a:p>
        </p:txBody>
      </p:sp>
    </p:spTree>
    <p:extLst>
      <p:ext uri="{BB962C8B-B14F-4D97-AF65-F5344CB8AC3E}">
        <p14:creationId xmlns:p14="http://schemas.microsoft.com/office/powerpoint/2010/main" val="4777081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27</a:t>
            </a:fld>
            <a:endParaRPr lang="en-US"/>
          </a:p>
        </p:txBody>
      </p:sp>
    </p:spTree>
    <p:extLst>
      <p:ext uri="{BB962C8B-B14F-4D97-AF65-F5344CB8AC3E}">
        <p14:creationId xmlns:p14="http://schemas.microsoft.com/office/powerpoint/2010/main" val="37433214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28</a:t>
            </a:fld>
            <a:endParaRPr lang="en-US"/>
          </a:p>
        </p:txBody>
      </p:sp>
    </p:spTree>
    <p:extLst>
      <p:ext uri="{BB962C8B-B14F-4D97-AF65-F5344CB8AC3E}">
        <p14:creationId xmlns:p14="http://schemas.microsoft.com/office/powerpoint/2010/main" val="27370223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30</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31</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32</a:t>
            </a:fld>
            <a:endParaRPr lang="en-US"/>
          </a:p>
        </p:txBody>
      </p:sp>
    </p:spTree>
    <p:extLst>
      <p:ext uri="{BB962C8B-B14F-4D97-AF65-F5344CB8AC3E}">
        <p14:creationId xmlns:p14="http://schemas.microsoft.com/office/powerpoint/2010/main" val="3905540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35</a:t>
            </a:fld>
            <a:endParaRPr lang="en-US"/>
          </a:p>
        </p:txBody>
      </p:sp>
    </p:spTree>
    <p:extLst>
      <p:ext uri="{BB962C8B-B14F-4D97-AF65-F5344CB8AC3E}">
        <p14:creationId xmlns:p14="http://schemas.microsoft.com/office/powerpoint/2010/main" val="3606713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3</a:t>
            </a:fld>
            <a:endParaRPr lang="en-US"/>
          </a:p>
        </p:txBody>
      </p:sp>
    </p:spTree>
    <p:extLst>
      <p:ext uri="{BB962C8B-B14F-4D97-AF65-F5344CB8AC3E}">
        <p14:creationId xmlns:p14="http://schemas.microsoft.com/office/powerpoint/2010/main" val="17775209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CB218-6248-4E90-A305-D08BD6F16074}" type="slidenum">
              <a:rPr lang="en-US" smtClean="0"/>
              <a:pPr/>
              <a:t>37</a:t>
            </a:fld>
            <a:endParaRPr lang="en-US"/>
          </a:p>
        </p:txBody>
      </p:sp>
    </p:spTree>
    <p:extLst>
      <p:ext uri="{BB962C8B-B14F-4D97-AF65-F5344CB8AC3E}">
        <p14:creationId xmlns:p14="http://schemas.microsoft.com/office/powerpoint/2010/main" val="4021036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Trainer Tip:</a:t>
            </a:r>
            <a:r>
              <a:rPr lang="en-US" b="1" baseline="0" dirty="0"/>
              <a:t> </a:t>
            </a:r>
            <a:r>
              <a:rPr lang="en-US" dirty="0"/>
              <a:t>Edit this slide as you see fit. Remove things that don’t apply to your club, or add things that are not currently</a:t>
            </a:r>
            <a:r>
              <a:rPr lang="en-US" baseline="0" dirty="0"/>
              <a:t> included.</a:t>
            </a:r>
            <a:endParaRPr lang="en-US" i="0"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Trainer Tip: </a:t>
            </a:r>
            <a:r>
              <a:rPr lang="en-US" b="0" dirty="0"/>
              <a:t>Add the </a:t>
            </a:r>
            <a:r>
              <a:rPr lang="en-US" b="0" baseline="0" dirty="0"/>
              <a:t>names of the current club officers. Add or remove bullet points if your club has different officers than those listed.</a:t>
            </a:r>
            <a:endParaRPr lang="en-US" b="1"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r>
              <a:rPr lang="en-US" b="1" baseline="0" dirty="0"/>
              <a:t> Tip:</a:t>
            </a:r>
            <a:r>
              <a:rPr lang="en-US" b="0" baseline="0" dirty="0"/>
              <a:t> Add additional information to this slide to show additional awards that are available through your club, district or multiple district.</a:t>
            </a:r>
            <a:endParaRPr lang="en-US" b="1" dirty="0"/>
          </a:p>
        </p:txBody>
      </p:sp>
      <p:sp>
        <p:nvSpPr>
          <p:cNvPr id="4" name="Slide Number Placeholder 3"/>
          <p:cNvSpPr>
            <a:spLocks noGrp="1"/>
          </p:cNvSpPr>
          <p:nvPr>
            <p:ph type="sldNum" sz="quarter" idx="10"/>
          </p:nvPr>
        </p:nvSpPr>
        <p:spPr/>
        <p:txBody>
          <a:bodyPr/>
          <a:lstStyle/>
          <a:p>
            <a:fld id="{AE8CB218-6248-4E90-A305-D08BD6F16074}" type="slidenum">
              <a:rPr lang="en-US" smtClean="0"/>
              <a:pPr/>
              <a:t>9</a:t>
            </a:fld>
            <a:endParaRPr lang="en-US"/>
          </a:p>
        </p:txBody>
      </p:sp>
    </p:spTree>
    <p:extLst>
      <p:ext uri="{BB962C8B-B14F-4D97-AF65-F5344CB8AC3E}">
        <p14:creationId xmlns:p14="http://schemas.microsoft.com/office/powerpoint/2010/main" val="15268311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10233E"/>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B7D7120-7E7A-7742-BF77-6C948FC228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07" t="341" r="-2526" b="-4912"/>
          <a:stretch/>
        </p:blipFill>
        <p:spPr>
          <a:xfrm>
            <a:off x="6324600" y="4267200"/>
            <a:ext cx="2590800" cy="2430472"/>
          </a:xfrm>
          <a:prstGeom prst="rect">
            <a:avLst/>
          </a:prstGeom>
        </p:spPr>
      </p:pic>
      <p:sp>
        <p:nvSpPr>
          <p:cNvPr id="5" name="Title 1"/>
          <p:cNvSpPr>
            <a:spLocks noGrp="1"/>
          </p:cNvSpPr>
          <p:nvPr>
            <p:ph type="ctrTitle" hasCustomPrompt="1"/>
          </p:nvPr>
        </p:nvSpPr>
        <p:spPr>
          <a:xfrm>
            <a:off x="685800" y="830272"/>
            <a:ext cx="7772400" cy="1470025"/>
          </a:xfrm>
          <a:prstGeom prst="rect">
            <a:avLst/>
          </a:prstGeom>
        </p:spPr>
        <p:txBody>
          <a:bodyPr anchor="b"/>
          <a:lstStyle>
            <a:lvl1pPr algn="ctr">
              <a:defRPr sz="4500" b="1">
                <a:solidFill>
                  <a:schemeClr val="bg1"/>
                </a:solidFill>
                <a:latin typeface="+mj-lt"/>
              </a:defRPr>
            </a:lvl1pPr>
          </a:lstStyle>
          <a:p>
            <a:r>
              <a:rPr lang="en-US" dirty="0"/>
              <a:t>Click to edit master title style</a:t>
            </a:r>
          </a:p>
        </p:txBody>
      </p:sp>
      <p:sp>
        <p:nvSpPr>
          <p:cNvPr id="6" name="Subtitle 2"/>
          <p:cNvSpPr>
            <a:spLocks noGrp="1"/>
          </p:cNvSpPr>
          <p:nvPr>
            <p:ph type="subTitle" idx="1" hasCustomPrompt="1"/>
          </p:nvPr>
        </p:nvSpPr>
        <p:spPr>
          <a:xfrm>
            <a:off x="685800" y="2932169"/>
            <a:ext cx="7772400" cy="1182631"/>
          </a:xfrm>
          <a:prstGeom prst="rect">
            <a:avLst/>
          </a:prstGeom>
        </p:spPr>
        <p:txBody>
          <a:bodyPr/>
          <a:lstStyle>
            <a:lvl1pPr marL="0" indent="0" algn="ctr">
              <a:buNone/>
              <a:defRPr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8" name="Rectangle 7">
            <a:extLst>
              <a:ext uri="{FF2B5EF4-FFF2-40B4-BE49-F238E27FC236}">
                <a16:creationId xmlns:a16="http://schemas.microsoft.com/office/drawing/2014/main" id="{95B95FA4-8212-A345-80AE-13F43BA08B34}"/>
              </a:ext>
            </a:extLst>
          </p:cNvPr>
          <p:cNvSpPr/>
          <p:nvPr userDrawn="1"/>
        </p:nvSpPr>
        <p:spPr>
          <a:xfrm>
            <a:off x="3846871" y="2579853"/>
            <a:ext cx="1450259" cy="7276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fontAlgn="base">
              <a:spcBef>
                <a:spcPct val="0"/>
              </a:spcBef>
              <a:spcAft>
                <a:spcPct val="0"/>
              </a:spcAft>
            </a:pPr>
            <a:endParaRPr lang="en-US">
              <a:solidFill>
                <a:prstClr val="white"/>
              </a:solidFill>
              <a:latin typeface="Arial" charset="0"/>
              <a:ea typeface="Arial" charset="0"/>
              <a:cs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93009-3CC1-6A40-BFFD-854B7C071AC3}"/>
              </a:ext>
            </a:extLst>
          </p:cNvPr>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FC75D6-680F-0449-8530-3C2394DC8369}"/>
              </a:ext>
            </a:extLst>
          </p:cNvPr>
          <p:cNvSpPr/>
          <p:nvPr userDrawn="1"/>
        </p:nvSpPr>
        <p:spPr bwMode="auto">
          <a:xfrm>
            <a:off x="0" y="653368"/>
            <a:ext cx="9144000" cy="5899832"/>
          </a:xfrm>
          <a:prstGeom prst="rect">
            <a:avLst/>
          </a:prstGeom>
          <a:solidFill>
            <a:srgbClr val="1023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sp>
        <p:nvSpPr>
          <p:cNvPr id="3" name="Rectangle 2">
            <a:extLst>
              <a:ext uri="{FF2B5EF4-FFF2-40B4-BE49-F238E27FC236}">
                <a16:creationId xmlns:a16="http://schemas.microsoft.com/office/drawing/2014/main" id="{156FE14C-F497-D643-95F9-6C242EE719CD}"/>
              </a:ext>
            </a:extLst>
          </p:cNvPr>
          <p:cNvSpPr/>
          <p:nvPr userDrawn="1"/>
        </p:nvSpPr>
        <p:spPr>
          <a:xfrm>
            <a:off x="0" y="653368"/>
            <a:ext cx="9144000" cy="7620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fontAlgn="base">
              <a:spcBef>
                <a:spcPct val="0"/>
              </a:spcBef>
              <a:spcAft>
                <a:spcPct val="0"/>
              </a:spcAft>
            </a:pPr>
            <a:endParaRPr lang="en-US">
              <a:solidFill>
                <a:prstClr val="white"/>
              </a:solidFill>
              <a:latin typeface="Arial" charset="0"/>
              <a:ea typeface="Arial" charset="0"/>
              <a:cs typeface="Arial" charset="0"/>
            </a:endParaRPr>
          </a:p>
        </p:txBody>
      </p:sp>
      <p:sp>
        <p:nvSpPr>
          <p:cNvPr id="4" name="Title 1">
            <a:extLst>
              <a:ext uri="{FF2B5EF4-FFF2-40B4-BE49-F238E27FC236}">
                <a16:creationId xmlns:a16="http://schemas.microsoft.com/office/drawing/2014/main" id="{22FBD7EB-5E70-374B-93E8-F3740CFBF649}"/>
              </a:ext>
            </a:extLst>
          </p:cNvPr>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704133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2">
    <p:spTree>
      <p:nvGrpSpPr>
        <p:cNvPr id="1" name=""/>
        <p:cNvGrpSpPr/>
        <p:nvPr/>
      </p:nvGrpSpPr>
      <p:grpSpPr>
        <a:xfrm>
          <a:off x="0" y="0"/>
          <a:ext cx="0" cy="0"/>
          <a:chOff x="0" y="0"/>
          <a:chExt cx="0" cy="0"/>
        </a:xfrm>
      </p:grpSpPr>
      <p:pic>
        <p:nvPicPr>
          <p:cNvPr id="11" name="Picture 10" descr="eco background 6.png"/>
          <p:cNvPicPr>
            <a:picLocks noChangeAspect="1"/>
          </p:cNvPicPr>
          <p:nvPr userDrawn="1"/>
        </p:nvPicPr>
        <p:blipFill>
          <a:blip r:embed="rId2"/>
          <a:stretch>
            <a:fillRect/>
          </a:stretch>
        </p:blipFill>
        <p:spPr>
          <a:xfrm>
            <a:off x="4050" y="0"/>
            <a:ext cx="9135900" cy="6858000"/>
          </a:xfrm>
          <a:prstGeom prst="rect">
            <a:avLst/>
          </a:prstGeom>
        </p:spPr>
      </p:pic>
      <p:sp>
        <p:nvSpPr>
          <p:cNvPr id="16" name="Text Box 9"/>
          <p:cNvSpPr txBox="1">
            <a:spLocks noChangeArrowheads="1"/>
          </p:cNvSpPr>
          <p:nvPr userDrawn="1"/>
        </p:nvSpPr>
        <p:spPr bwMode="auto">
          <a:xfrm>
            <a:off x="8534400" y="6553200"/>
            <a:ext cx="342900" cy="246221"/>
          </a:xfrm>
          <a:prstGeom prst="rect">
            <a:avLst/>
          </a:prstGeom>
          <a:noFill/>
          <a:ln w="9525">
            <a:noFill/>
            <a:miter lim="800000"/>
            <a:headEnd/>
            <a:tailEnd/>
          </a:ln>
        </p:spPr>
        <p:txBody>
          <a:bodyPr anchor="ctr">
            <a:spAutoFit/>
          </a:bodyPr>
          <a:lstStyle/>
          <a:p>
            <a:pPr eaLnBrk="0" hangingPunct="0">
              <a:lnSpc>
                <a:spcPct val="100000"/>
              </a:lnSpc>
              <a:spcBef>
                <a:spcPct val="50000"/>
              </a:spcBef>
              <a:buFontTx/>
              <a:buNone/>
              <a:defRPr/>
            </a:pPr>
            <a:fld id="{84BD56EB-63C0-4B7E-9277-A8B569449C02}" type="slidenum">
              <a:rPr lang="en-US" sz="1000" baseline="0">
                <a:solidFill>
                  <a:srgbClr val="00539F"/>
                </a:solidFill>
              </a:rPr>
              <a:pPr eaLnBrk="0" hangingPunct="0">
                <a:lnSpc>
                  <a:spcPct val="100000"/>
                </a:lnSpc>
                <a:spcBef>
                  <a:spcPct val="50000"/>
                </a:spcBef>
                <a:buFontTx/>
                <a:buNone/>
                <a:defRPr/>
              </a:pPr>
              <a:t>‹#›</a:t>
            </a:fld>
            <a:endParaRPr lang="en-US" sz="1000" baseline="0" dirty="0">
              <a:solidFill>
                <a:srgbClr val="00539F"/>
              </a:solidFill>
            </a:endParaRPr>
          </a:p>
        </p:txBody>
      </p:sp>
      <p:sp>
        <p:nvSpPr>
          <p:cNvPr id="4" name="Text Box 9"/>
          <p:cNvSpPr txBox="1">
            <a:spLocks noChangeArrowheads="1"/>
          </p:cNvSpPr>
          <p:nvPr userDrawn="1"/>
        </p:nvSpPr>
        <p:spPr bwMode="auto">
          <a:xfrm>
            <a:off x="228600" y="6553200"/>
            <a:ext cx="1600200" cy="246221"/>
          </a:xfrm>
          <a:prstGeom prst="rect">
            <a:avLst/>
          </a:prstGeom>
          <a:noFill/>
          <a:ln w="9525">
            <a:noFill/>
            <a:miter lim="800000"/>
            <a:headEnd/>
            <a:tailEnd/>
          </a:ln>
        </p:spPr>
        <p:txBody>
          <a:bodyPr wrap="square" anchor="ctr">
            <a:spAutoFit/>
          </a:bodyPr>
          <a:lstStyle/>
          <a:p>
            <a:pPr algn="l" eaLnBrk="0" hangingPunct="0">
              <a:lnSpc>
                <a:spcPct val="100000"/>
              </a:lnSpc>
              <a:spcBef>
                <a:spcPct val="50000"/>
              </a:spcBef>
              <a:buFontTx/>
              <a:buNone/>
              <a:defRPr/>
            </a:pPr>
            <a:r>
              <a:rPr lang="en-US" sz="1000" baseline="0" dirty="0">
                <a:solidFill>
                  <a:srgbClr val="00338D"/>
                </a:solidFill>
              </a:rPr>
              <a:t>Lions Clubs International</a:t>
            </a:r>
          </a:p>
        </p:txBody>
      </p:sp>
      <p:sp>
        <p:nvSpPr>
          <p:cNvPr id="5" name="Text Box 9"/>
          <p:cNvSpPr txBox="1">
            <a:spLocks noChangeArrowheads="1"/>
          </p:cNvSpPr>
          <p:nvPr userDrawn="1"/>
        </p:nvSpPr>
        <p:spPr bwMode="auto">
          <a:xfrm>
            <a:off x="1866900" y="6553200"/>
            <a:ext cx="5410200" cy="246221"/>
          </a:xfrm>
          <a:prstGeom prst="rect">
            <a:avLst/>
          </a:prstGeom>
          <a:noFill/>
          <a:ln w="9525">
            <a:noFill/>
            <a:miter lim="800000"/>
            <a:headEnd/>
            <a:tailEnd/>
          </a:ln>
        </p:spPr>
        <p:txBody>
          <a:bodyPr wrap="square" anchor="ctr">
            <a:spAutoFit/>
          </a:bodyPr>
          <a:lstStyle/>
          <a:p>
            <a:pPr algn="ctr" eaLnBrk="0" hangingPunct="0">
              <a:lnSpc>
                <a:spcPct val="100000"/>
              </a:lnSpc>
              <a:spcBef>
                <a:spcPct val="50000"/>
              </a:spcBef>
              <a:buFontTx/>
              <a:buNone/>
              <a:defRPr/>
            </a:pPr>
            <a:r>
              <a:rPr lang="en-US" sz="1000" baseline="0" dirty="0">
                <a:solidFill>
                  <a:srgbClr val="00338D"/>
                </a:solidFill>
              </a:rPr>
              <a:t>Presentation Title Here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lank 3">
    <p:spTree>
      <p:nvGrpSpPr>
        <p:cNvPr id="1" name=""/>
        <p:cNvGrpSpPr/>
        <p:nvPr/>
      </p:nvGrpSpPr>
      <p:grpSpPr>
        <a:xfrm>
          <a:off x="0" y="0"/>
          <a:ext cx="0" cy="0"/>
          <a:chOff x="0" y="0"/>
          <a:chExt cx="0" cy="0"/>
        </a:xfrm>
      </p:grpSpPr>
      <p:pic>
        <p:nvPicPr>
          <p:cNvPr id="7" name="Picture 6" descr="eco background 11.png"/>
          <p:cNvPicPr>
            <a:picLocks noChangeAspect="1"/>
          </p:cNvPicPr>
          <p:nvPr userDrawn="1"/>
        </p:nvPicPr>
        <p:blipFill>
          <a:blip r:embed="rId2"/>
          <a:stretch>
            <a:fillRect/>
          </a:stretch>
        </p:blipFill>
        <p:spPr>
          <a:xfrm>
            <a:off x="4050" y="0"/>
            <a:ext cx="9135900" cy="6858000"/>
          </a:xfrm>
          <a:prstGeom prst="rect">
            <a:avLst/>
          </a:prstGeom>
        </p:spPr>
      </p:pic>
      <p:sp>
        <p:nvSpPr>
          <p:cNvPr id="3" name="Text Box 9"/>
          <p:cNvSpPr txBox="1">
            <a:spLocks noChangeArrowheads="1"/>
          </p:cNvSpPr>
          <p:nvPr userDrawn="1"/>
        </p:nvSpPr>
        <p:spPr bwMode="auto">
          <a:xfrm>
            <a:off x="8534400" y="6553200"/>
            <a:ext cx="342900" cy="246221"/>
          </a:xfrm>
          <a:prstGeom prst="rect">
            <a:avLst/>
          </a:prstGeom>
          <a:noFill/>
          <a:ln w="9525">
            <a:noFill/>
            <a:miter lim="800000"/>
            <a:headEnd/>
            <a:tailEnd/>
          </a:ln>
        </p:spPr>
        <p:txBody>
          <a:bodyPr anchor="ctr">
            <a:spAutoFit/>
          </a:bodyPr>
          <a:lstStyle/>
          <a:p>
            <a:pPr eaLnBrk="0" hangingPunct="0">
              <a:lnSpc>
                <a:spcPct val="100000"/>
              </a:lnSpc>
              <a:spcBef>
                <a:spcPct val="50000"/>
              </a:spcBef>
              <a:buFontTx/>
              <a:buNone/>
              <a:defRPr/>
            </a:pPr>
            <a:fld id="{84BD56EB-63C0-4B7E-9277-A8B569449C02}" type="slidenum">
              <a:rPr lang="en-US" sz="1000" baseline="0">
                <a:solidFill>
                  <a:srgbClr val="00539F"/>
                </a:solidFill>
              </a:rPr>
              <a:pPr eaLnBrk="0" hangingPunct="0">
                <a:lnSpc>
                  <a:spcPct val="100000"/>
                </a:lnSpc>
                <a:spcBef>
                  <a:spcPct val="50000"/>
                </a:spcBef>
                <a:buFontTx/>
                <a:buNone/>
                <a:defRPr/>
              </a:pPr>
              <a:t>‹#›</a:t>
            </a:fld>
            <a:endParaRPr lang="en-US" sz="1000" baseline="0" dirty="0">
              <a:solidFill>
                <a:srgbClr val="00539F"/>
              </a:solidFill>
            </a:endParaRPr>
          </a:p>
        </p:txBody>
      </p:sp>
      <p:sp>
        <p:nvSpPr>
          <p:cNvPr id="4" name="Text Box 9"/>
          <p:cNvSpPr txBox="1">
            <a:spLocks noChangeArrowheads="1"/>
          </p:cNvSpPr>
          <p:nvPr userDrawn="1"/>
        </p:nvSpPr>
        <p:spPr bwMode="auto">
          <a:xfrm>
            <a:off x="228600" y="6553200"/>
            <a:ext cx="1600200" cy="246221"/>
          </a:xfrm>
          <a:prstGeom prst="rect">
            <a:avLst/>
          </a:prstGeom>
          <a:noFill/>
          <a:ln w="9525">
            <a:noFill/>
            <a:miter lim="800000"/>
            <a:headEnd/>
            <a:tailEnd/>
          </a:ln>
        </p:spPr>
        <p:txBody>
          <a:bodyPr wrap="square" anchor="ctr">
            <a:spAutoFit/>
          </a:bodyPr>
          <a:lstStyle/>
          <a:p>
            <a:pPr algn="l" eaLnBrk="0" hangingPunct="0">
              <a:lnSpc>
                <a:spcPct val="100000"/>
              </a:lnSpc>
              <a:spcBef>
                <a:spcPct val="50000"/>
              </a:spcBef>
              <a:buFontTx/>
              <a:buNone/>
              <a:defRPr/>
            </a:pPr>
            <a:r>
              <a:rPr lang="en-US" sz="1000" baseline="0" dirty="0">
                <a:solidFill>
                  <a:srgbClr val="00338D"/>
                </a:solidFill>
              </a:rPr>
              <a:t>Lions Clubs International</a:t>
            </a:r>
          </a:p>
        </p:txBody>
      </p:sp>
      <p:sp>
        <p:nvSpPr>
          <p:cNvPr id="5" name="Text Box 9"/>
          <p:cNvSpPr txBox="1">
            <a:spLocks noChangeArrowheads="1"/>
          </p:cNvSpPr>
          <p:nvPr userDrawn="1"/>
        </p:nvSpPr>
        <p:spPr bwMode="auto">
          <a:xfrm>
            <a:off x="1866900" y="6553200"/>
            <a:ext cx="5410200" cy="246221"/>
          </a:xfrm>
          <a:prstGeom prst="rect">
            <a:avLst/>
          </a:prstGeom>
          <a:noFill/>
          <a:ln w="9525">
            <a:noFill/>
            <a:miter lim="800000"/>
            <a:headEnd/>
            <a:tailEnd/>
          </a:ln>
        </p:spPr>
        <p:txBody>
          <a:bodyPr wrap="square" anchor="ctr">
            <a:spAutoFit/>
          </a:bodyPr>
          <a:lstStyle/>
          <a:p>
            <a:pPr algn="ctr" eaLnBrk="0" hangingPunct="0">
              <a:lnSpc>
                <a:spcPct val="100000"/>
              </a:lnSpc>
              <a:spcBef>
                <a:spcPct val="50000"/>
              </a:spcBef>
              <a:buFontTx/>
              <a:buNone/>
              <a:defRPr/>
            </a:pPr>
            <a:r>
              <a:rPr lang="en-US" sz="1000" baseline="0" dirty="0">
                <a:solidFill>
                  <a:srgbClr val="00338D"/>
                </a:solidFill>
              </a:rPr>
              <a:t>Presentation Title Here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45ECAB27-A8B3-4EAB-2871-947C5A60C5C0}"/>
              </a:ext>
            </a:extLst>
          </p:cNvPr>
          <p:cNvSpPr>
            <a:spLocks noGrp="1"/>
          </p:cNvSpPr>
          <p:nvPr>
            <p:ph type="ftr" sz="quarter" idx="3"/>
          </p:nvPr>
        </p:nvSpPr>
        <p:spPr>
          <a:xfrm>
            <a:off x="2053358" y="6468093"/>
            <a:ext cx="5388036" cy="365125"/>
          </a:xfrm>
          <a:prstGeom prst="rect">
            <a:avLst/>
          </a:prstGeom>
        </p:spPr>
        <p:txBody>
          <a:bodyPr/>
          <a:lstStyle>
            <a:lvl1pPr algn="ctr">
              <a:defRPr sz="1600" b="1" cap="small" baseline="0">
                <a:solidFill>
                  <a:schemeClr val="tx1"/>
                </a:solidFill>
                <a:latin typeface="Arial" panose="020B0604020202020204" pitchFamily="34" charset="0"/>
                <a:cs typeface="Arial" panose="020B0604020202020204" pitchFamily="34" charset="0"/>
              </a:defRPr>
            </a:lvl1pPr>
          </a:lstStyle>
          <a:p>
            <a:r>
              <a:rPr lang="en-US" dirty="0"/>
              <a:t>2023-2024 District 24-L Club Officers Workshops</a:t>
            </a:r>
          </a:p>
        </p:txBody>
      </p:sp>
    </p:spTree>
    <p:extLst>
      <p:ext uri="{BB962C8B-B14F-4D97-AF65-F5344CB8AC3E}">
        <p14:creationId xmlns:p14="http://schemas.microsoft.com/office/powerpoint/2010/main" val="177653748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sp>
        <p:nvSpPr>
          <p:cNvPr id="130051" name="Rectangle 3"/>
          <p:cNvSpPr>
            <a:spLocks noGrp="1" noChangeArrowheads="1"/>
          </p:cNvSpPr>
          <p:nvPr>
            <p:ph type="ctrTitle" hasCustomPrompt="1"/>
          </p:nvPr>
        </p:nvSpPr>
        <p:spPr>
          <a:xfrm>
            <a:off x="304800" y="4343401"/>
            <a:ext cx="8534400" cy="762000"/>
          </a:xfrm>
          <a:prstGeom prst="rect">
            <a:avLst/>
          </a:prstGeom>
        </p:spPr>
        <p:txBody>
          <a:bodyPr anchor="t"/>
          <a:lstStyle>
            <a:lvl1pPr algn="l" rtl="0" fontAlgn="base">
              <a:spcBef>
                <a:spcPct val="0"/>
              </a:spcBef>
              <a:spcAft>
                <a:spcPct val="0"/>
              </a:spcAft>
              <a:defRPr lang="en-US" sz="4500" b="0" dirty="0" smtClean="0">
                <a:solidFill>
                  <a:srgbClr val="00338D"/>
                </a:solidFill>
                <a:latin typeface="+mj-lt"/>
                <a:ea typeface="+mj-ea"/>
                <a:cs typeface="+mj-cs"/>
              </a:defRPr>
            </a:lvl1pPr>
          </a:lstStyle>
          <a:p>
            <a:r>
              <a:rPr lang="en-US" dirty="0"/>
              <a:t>Click to edit master title style</a:t>
            </a:r>
          </a:p>
        </p:txBody>
      </p:sp>
      <p:sp>
        <p:nvSpPr>
          <p:cNvPr id="14" name="Picture Placeholder 11"/>
          <p:cNvSpPr>
            <a:spLocks noGrp="1"/>
          </p:cNvSpPr>
          <p:nvPr>
            <p:ph type="pic" sz="quarter" idx="10"/>
          </p:nvPr>
        </p:nvSpPr>
        <p:spPr>
          <a:xfrm>
            <a:off x="304800" y="2552700"/>
            <a:ext cx="8534400" cy="1752600"/>
          </a:xfrm>
        </p:spPr>
        <p:txBody>
          <a:bodyPr/>
          <a:lstStyle>
            <a:lvl1pPr>
              <a:buNone/>
              <a:defRPr/>
            </a:lvl1pPr>
          </a:lstStyle>
          <a:p>
            <a:endParaRPr lang="en-US" dirty="0"/>
          </a:p>
        </p:txBody>
      </p:sp>
      <p:sp>
        <p:nvSpPr>
          <p:cNvPr id="11" name="Rectangle 10">
            <a:extLst>
              <a:ext uri="{FF2B5EF4-FFF2-40B4-BE49-F238E27FC236}">
                <a16:creationId xmlns:a16="http://schemas.microsoft.com/office/drawing/2014/main" id="{E6718C6C-B280-AB4B-9290-69CC57070DC0}"/>
              </a:ext>
            </a:extLst>
          </p:cNvPr>
          <p:cNvSpPr/>
          <p:nvPr userDrawn="1"/>
        </p:nvSpPr>
        <p:spPr bwMode="auto">
          <a:xfrm>
            <a:off x="0" y="0"/>
            <a:ext cx="9144000" cy="653368"/>
          </a:xfrm>
          <a:prstGeom prst="rect">
            <a:avLst/>
          </a:prstGeom>
          <a:solidFill>
            <a:srgbClr val="10233E"/>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pic>
        <p:nvPicPr>
          <p:cNvPr id="12" name="Picture 11">
            <a:extLst>
              <a:ext uri="{FF2B5EF4-FFF2-40B4-BE49-F238E27FC236}">
                <a16:creationId xmlns:a16="http://schemas.microsoft.com/office/drawing/2014/main" id="{C2F72000-3B39-DE4C-9D7B-BB9A3CFECA8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 y="73367"/>
            <a:ext cx="3004627" cy="506635"/>
          </a:xfrm>
          <a:prstGeom prst="rect">
            <a:avLst/>
          </a:prstGeom>
        </p:spPr>
      </p:pic>
      <p:sp>
        <p:nvSpPr>
          <p:cNvPr id="13" name="Rectangle 12">
            <a:extLst>
              <a:ext uri="{FF2B5EF4-FFF2-40B4-BE49-F238E27FC236}">
                <a16:creationId xmlns:a16="http://schemas.microsoft.com/office/drawing/2014/main" id="{4C6672AA-65B7-A94A-81BA-8FF14B6749C4}"/>
              </a:ext>
            </a:extLst>
          </p:cNvPr>
          <p:cNvSpPr/>
          <p:nvPr userDrawn="1"/>
        </p:nvSpPr>
        <p:spPr bwMode="auto">
          <a:xfrm>
            <a:off x="0" y="6553200"/>
            <a:ext cx="9144000" cy="304800"/>
          </a:xfrm>
          <a:prstGeom prst="rect">
            <a:avLst/>
          </a:prstGeom>
          <a:solidFill>
            <a:srgbClr val="10233E"/>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966EE7-359A-8144-A0AD-5D03E23BA1EC}"/>
              </a:ext>
            </a:extLst>
          </p:cNvPr>
          <p:cNvSpPr/>
          <p:nvPr userDrawn="1"/>
        </p:nvSpPr>
        <p:spPr bwMode="auto">
          <a:xfrm>
            <a:off x="0" y="0"/>
            <a:ext cx="9144000" cy="6858000"/>
          </a:xfrm>
          <a:prstGeom prst="rect">
            <a:avLst/>
          </a:prstGeom>
          <a:solidFill>
            <a:srgbClr val="1023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pic>
        <p:nvPicPr>
          <p:cNvPr id="12" name="Picture 11">
            <a:extLst>
              <a:ext uri="{FF2B5EF4-FFF2-40B4-BE49-F238E27FC236}">
                <a16:creationId xmlns:a16="http://schemas.microsoft.com/office/drawing/2014/main" id="{C2F72000-3B39-DE4C-9D7B-BB9A3CFECA8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0" y="73367"/>
            <a:ext cx="3004627" cy="506635"/>
          </a:xfrm>
          <a:prstGeom prst="rect">
            <a:avLst/>
          </a:prstGeom>
        </p:spPr>
      </p:pic>
      <p:sp>
        <p:nvSpPr>
          <p:cNvPr id="7" name="Rectangle 6">
            <a:extLst>
              <a:ext uri="{FF2B5EF4-FFF2-40B4-BE49-F238E27FC236}">
                <a16:creationId xmlns:a16="http://schemas.microsoft.com/office/drawing/2014/main" id="{C1466509-CD39-3948-90D8-440DF62AF655}"/>
              </a:ext>
            </a:extLst>
          </p:cNvPr>
          <p:cNvSpPr/>
          <p:nvPr userDrawn="1"/>
        </p:nvSpPr>
        <p:spPr>
          <a:xfrm>
            <a:off x="0" y="653368"/>
            <a:ext cx="9144000" cy="7620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fontAlgn="base">
              <a:spcBef>
                <a:spcPct val="0"/>
              </a:spcBef>
              <a:spcAft>
                <a:spcPct val="0"/>
              </a:spcAft>
            </a:pPr>
            <a:endParaRPr lang="en-US">
              <a:solidFill>
                <a:prstClr val="white"/>
              </a:solidFill>
              <a:latin typeface="Arial" charset="0"/>
              <a:ea typeface="Arial" charset="0"/>
              <a:cs typeface="Arial" charset="0"/>
            </a:endParaRPr>
          </a:p>
        </p:txBody>
      </p:sp>
    </p:spTree>
    <p:extLst>
      <p:ext uri="{BB962C8B-B14F-4D97-AF65-F5344CB8AC3E}">
        <p14:creationId xmlns:p14="http://schemas.microsoft.com/office/powerpoint/2010/main" val="120602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hasCustomPrompt="1"/>
          </p:nvPr>
        </p:nvSpPr>
        <p:spPr>
          <a:xfrm>
            <a:off x="152400" y="685800"/>
            <a:ext cx="8839200" cy="5791200"/>
          </a:xfrm>
        </p:spPr>
        <p:txBody>
          <a:bodyPr/>
          <a:lstStyle>
            <a:lvl1pPr>
              <a:defRPr sz="2600"/>
            </a:lvl1pPr>
            <a:lvl2pPr>
              <a:defRPr/>
            </a:lvl2pPr>
            <a:lvl3pPr>
              <a:defRPr/>
            </a:lvl3pPr>
            <a:lvl4pPr>
              <a:defRPr/>
            </a:lvl4pPr>
            <a:lvl5pP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Image Banner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
        <p:nvSpPr>
          <p:cNvPr id="5" name="Content Placeholder 2"/>
          <p:cNvSpPr>
            <a:spLocks noGrp="1"/>
          </p:cNvSpPr>
          <p:nvPr>
            <p:ph idx="1" hasCustomPrompt="1"/>
          </p:nvPr>
        </p:nvSpPr>
        <p:spPr>
          <a:xfrm>
            <a:off x="152400" y="2438400"/>
            <a:ext cx="8839200" cy="4038600"/>
          </a:xfrm>
        </p:spPr>
        <p:txBody>
          <a:bodyPr/>
          <a:lstStyle>
            <a:lvl1pPr>
              <a:defRPr/>
            </a:lvl1pPr>
            <a:lvl2pPr>
              <a:defRPr/>
            </a:lvl2pPr>
            <a:lvl3pPr>
              <a:defRPr/>
            </a:lvl3pPr>
            <a:lvl4pPr>
              <a:defRPr/>
            </a:lvl4pPr>
            <a:lvl5pPr>
              <a:defRPr/>
            </a:lvl5pPr>
          </a:lstStyle>
          <a:p>
            <a:pPr lvl="0"/>
            <a:r>
              <a:rPr lang="en-US" dirty="0"/>
              <a:t>Click to edit master text styles</a:t>
            </a:r>
          </a:p>
          <a:p>
            <a:pPr lvl="1"/>
            <a:r>
              <a:rPr lang="en-US" dirty="0"/>
              <a:t> Second level</a:t>
            </a:r>
          </a:p>
          <a:p>
            <a:pPr lvl="2"/>
            <a:r>
              <a:rPr lang="en-US" dirty="0"/>
              <a:t> Third level</a:t>
            </a:r>
          </a:p>
          <a:p>
            <a:pPr lvl="3"/>
            <a:r>
              <a:rPr lang="en-US" dirty="0"/>
              <a:t> Fourth level</a:t>
            </a:r>
          </a:p>
          <a:p>
            <a:pPr lvl="4"/>
            <a:r>
              <a:rPr lang="en-US" dirty="0"/>
              <a:t> Fifth level</a:t>
            </a:r>
          </a:p>
        </p:txBody>
      </p:sp>
      <p:sp>
        <p:nvSpPr>
          <p:cNvPr id="6" name="Picture Placeholder 11"/>
          <p:cNvSpPr>
            <a:spLocks noGrp="1"/>
          </p:cNvSpPr>
          <p:nvPr>
            <p:ph type="pic" sz="quarter" idx="10"/>
          </p:nvPr>
        </p:nvSpPr>
        <p:spPr>
          <a:xfrm>
            <a:off x="0" y="609600"/>
            <a:ext cx="9144000" cy="1752600"/>
          </a:xfrm>
        </p:spPr>
        <p:txBody>
          <a:bodyPr/>
          <a:lstStyle>
            <a:lvl1pPr>
              <a:buNone/>
              <a:defRPr/>
            </a:lvl1p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 and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sz="half" idx="1" hasCustomPrompt="1"/>
          </p:nvPr>
        </p:nvSpPr>
        <p:spPr>
          <a:xfrm>
            <a:off x="152400" y="685800"/>
            <a:ext cx="43815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482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itle and Column Content with Line">
    <p:spTree>
      <p:nvGrpSpPr>
        <p:cNvPr id="1" name=""/>
        <p:cNvGrpSpPr/>
        <p:nvPr/>
      </p:nvGrpSpPr>
      <p:grpSpPr>
        <a:xfrm>
          <a:off x="0" y="0"/>
          <a:ext cx="0" cy="0"/>
          <a:chOff x="0" y="0"/>
          <a:chExt cx="0" cy="0"/>
        </a:xfrm>
      </p:grpSpPr>
      <p:cxnSp>
        <p:nvCxnSpPr>
          <p:cNvPr id="5" name="Straight Connector 4"/>
          <p:cNvCxnSpPr/>
          <p:nvPr userDrawn="1"/>
        </p:nvCxnSpPr>
        <p:spPr bwMode="auto">
          <a:xfrm rot="5400000">
            <a:off x="1599409" y="3581401"/>
            <a:ext cx="5944391" cy="793"/>
          </a:xfrm>
          <a:prstGeom prst="line">
            <a:avLst/>
          </a:prstGeom>
          <a:solidFill>
            <a:srgbClr val="FFFFFF"/>
          </a:solidFill>
          <a:ln w="38100" cap="flat" cmpd="sng" algn="ctr">
            <a:solidFill>
              <a:srgbClr val="FFCF01"/>
            </a:solidFill>
            <a:prstDash val="solid"/>
            <a:round/>
            <a:headEnd type="none" w="med" len="med"/>
            <a:tailEnd type="none" w="med" len="med"/>
          </a:ln>
          <a:effectLst/>
        </p:spPr>
      </p:cxnSp>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a:t>
            </a:r>
          </a:p>
        </p:txBody>
      </p:sp>
      <p:sp>
        <p:nvSpPr>
          <p:cNvPr id="3" name="Content Placeholder 2"/>
          <p:cNvSpPr>
            <a:spLocks noGrp="1"/>
          </p:cNvSpPr>
          <p:nvPr>
            <p:ph sz="half" idx="1" hasCustomPrompt="1"/>
          </p:nvPr>
        </p:nvSpPr>
        <p:spPr>
          <a:xfrm>
            <a:off x="1524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482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lumn Content with Pictur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a:t>
            </a:r>
          </a:p>
        </p:txBody>
      </p:sp>
      <p:sp>
        <p:nvSpPr>
          <p:cNvPr id="3" name="Content Placeholder 2"/>
          <p:cNvSpPr>
            <a:spLocks noGrp="1"/>
          </p:cNvSpPr>
          <p:nvPr>
            <p:ph sz="half" idx="1" hasCustomPrompt="1"/>
          </p:nvPr>
        </p:nvSpPr>
        <p:spPr>
          <a:xfrm>
            <a:off x="1524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 Second level</a:t>
            </a:r>
          </a:p>
          <a:p>
            <a:pPr lvl="2"/>
            <a:r>
              <a:rPr lang="en-US" dirty="0"/>
              <a:t> Third level</a:t>
            </a:r>
          </a:p>
          <a:p>
            <a:pPr lvl="3"/>
            <a:r>
              <a:rPr lang="en-US" dirty="0"/>
              <a:t> Fourth level</a:t>
            </a:r>
          </a:p>
          <a:p>
            <a:pPr lvl="4"/>
            <a:r>
              <a:rPr lang="en-US" dirty="0"/>
              <a:t> Fifth level</a:t>
            </a:r>
          </a:p>
        </p:txBody>
      </p:sp>
      <p:sp>
        <p:nvSpPr>
          <p:cNvPr id="6" name="Picture Placeholder 5"/>
          <p:cNvSpPr>
            <a:spLocks noGrp="1"/>
          </p:cNvSpPr>
          <p:nvPr>
            <p:ph type="pic" sz="quarter" idx="10"/>
          </p:nvPr>
        </p:nvSpPr>
        <p:spPr>
          <a:xfrm>
            <a:off x="4572000" y="685800"/>
            <a:ext cx="4419600" cy="5791200"/>
          </a:xfrm>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lumn Content with Picture and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76200"/>
            <a:ext cx="8382000" cy="457200"/>
          </a:xfrm>
          <a:prstGeom prst="rect">
            <a:avLst/>
          </a:prstGeom>
        </p:spPr>
        <p:txBody>
          <a:bodyPr/>
          <a:lstStyle>
            <a:lvl1pPr>
              <a:defRPr/>
            </a:lvl1pPr>
          </a:lstStyle>
          <a:p>
            <a:r>
              <a:rPr lang="en-US" dirty="0"/>
              <a:t>Click to edit master title</a:t>
            </a:r>
          </a:p>
        </p:txBody>
      </p:sp>
      <p:sp>
        <p:nvSpPr>
          <p:cNvPr id="3" name="Content Placeholder 2"/>
          <p:cNvSpPr>
            <a:spLocks noGrp="1"/>
          </p:cNvSpPr>
          <p:nvPr>
            <p:ph sz="half" idx="1" hasCustomPrompt="1"/>
          </p:nvPr>
        </p:nvSpPr>
        <p:spPr>
          <a:xfrm>
            <a:off x="152400" y="685800"/>
            <a:ext cx="4343400" cy="5791200"/>
          </a:xfrm>
        </p:spPr>
        <p:txBody>
          <a:bodyPr/>
          <a:lstStyle>
            <a:lvl1pPr>
              <a:defRPr sz="26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 Second level</a:t>
            </a:r>
          </a:p>
          <a:p>
            <a:pPr lvl="2"/>
            <a:r>
              <a:rPr lang="en-US" dirty="0"/>
              <a:t> Third level</a:t>
            </a:r>
          </a:p>
          <a:p>
            <a:pPr lvl="3"/>
            <a:r>
              <a:rPr lang="en-US" dirty="0"/>
              <a:t> Fourth level</a:t>
            </a:r>
          </a:p>
          <a:p>
            <a:pPr lvl="4"/>
            <a:r>
              <a:rPr lang="en-US" dirty="0"/>
              <a:t> Fifth level</a:t>
            </a:r>
          </a:p>
        </p:txBody>
      </p:sp>
      <p:cxnSp>
        <p:nvCxnSpPr>
          <p:cNvPr id="5" name="Straight Connector 4"/>
          <p:cNvCxnSpPr/>
          <p:nvPr userDrawn="1"/>
        </p:nvCxnSpPr>
        <p:spPr bwMode="auto">
          <a:xfrm rot="5400000">
            <a:off x="1600200" y="3581400"/>
            <a:ext cx="5943600" cy="1588"/>
          </a:xfrm>
          <a:prstGeom prst="line">
            <a:avLst/>
          </a:prstGeom>
          <a:solidFill>
            <a:srgbClr val="FFFFFF"/>
          </a:solidFill>
          <a:ln w="38100" cap="flat" cmpd="sng" algn="ctr">
            <a:solidFill>
              <a:srgbClr val="FFCF01"/>
            </a:solidFill>
            <a:prstDash val="solid"/>
            <a:round/>
            <a:headEnd type="none" w="med" len="med"/>
            <a:tailEnd type="none" w="med" len="med"/>
          </a:ln>
          <a:effectLst/>
        </p:spPr>
      </p:cxnSp>
      <p:sp>
        <p:nvSpPr>
          <p:cNvPr id="6" name="Picture Placeholder 5"/>
          <p:cNvSpPr>
            <a:spLocks noGrp="1"/>
          </p:cNvSpPr>
          <p:nvPr>
            <p:ph type="pic" sz="quarter" idx="10"/>
          </p:nvPr>
        </p:nvSpPr>
        <p:spPr>
          <a:xfrm>
            <a:off x="4648200" y="685800"/>
            <a:ext cx="4343400" cy="579120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1BD3190-88D3-124E-B42A-9BD528F2567C}"/>
              </a:ext>
            </a:extLst>
          </p:cNvPr>
          <p:cNvSpPr/>
          <p:nvPr userDrawn="1"/>
        </p:nvSpPr>
        <p:spPr bwMode="auto">
          <a:xfrm>
            <a:off x="0" y="0"/>
            <a:ext cx="9144000" cy="653368"/>
          </a:xfrm>
          <a:prstGeom prst="rect">
            <a:avLst/>
          </a:prstGeom>
          <a:solidFill>
            <a:srgbClr val="1023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sp>
        <p:nvSpPr>
          <p:cNvPr id="10" name="Rectangle 9">
            <a:extLst>
              <a:ext uri="{FF2B5EF4-FFF2-40B4-BE49-F238E27FC236}">
                <a16:creationId xmlns:a16="http://schemas.microsoft.com/office/drawing/2014/main" id="{797584FE-BC56-244E-80A0-E94E03730D3F}"/>
              </a:ext>
            </a:extLst>
          </p:cNvPr>
          <p:cNvSpPr/>
          <p:nvPr userDrawn="1"/>
        </p:nvSpPr>
        <p:spPr bwMode="auto">
          <a:xfrm>
            <a:off x="0" y="6553200"/>
            <a:ext cx="9144000" cy="304800"/>
          </a:xfrm>
          <a:prstGeom prst="rect">
            <a:avLst/>
          </a:prstGeom>
          <a:solidFill>
            <a:srgbClr val="10233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609600" marR="0" indent="-609600" algn="ctr" defTabSz="914400" rtl="0" eaLnBrk="1" fontAlgn="base" latinLnBrk="0" hangingPunct="1">
              <a:spcAft>
                <a:spcPct val="0"/>
              </a:spcAft>
              <a:buClrTx/>
              <a:buSzTx/>
              <a:buFont typeface="Helvetica" pitchFamily="84" charset="0"/>
              <a:buNone/>
              <a:tabLst/>
            </a:pPr>
            <a:endParaRPr kumimoji="0" lang="en-US" sz="3000" b="0" i="0" u="none" strike="noStrike" cap="none" normalizeH="0" dirty="0" err="1">
              <a:ln>
                <a:noFill/>
              </a:ln>
              <a:solidFill>
                <a:srgbClr val="404040"/>
              </a:solidFill>
              <a:effectLst/>
              <a:ea typeface="ヒラギノ角ゴ Pro W3" pitchFamily="84" charset="-128"/>
            </a:endParaRPr>
          </a:p>
        </p:txBody>
      </p:sp>
      <p:sp>
        <p:nvSpPr>
          <p:cNvPr id="3076" name="Rectangle 3"/>
          <p:cNvSpPr>
            <a:spLocks noGrp="1" noChangeArrowheads="1"/>
          </p:cNvSpPr>
          <p:nvPr>
            <p:ph type="body" idx="1"/>
          </p:nvPr>
        </p:nvSpPr>
        <p:spPr bwMode="auto">
          <a:xfrm>
            <a:off x="152400" y="914400"/>
            <a:ext cx="8839200" cy="556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Box 9"/>
          <p:cNvSpPr txBox="1">
            <a:spLocks noChangeArrowheads="1"/>
          </p:cNvSpPr>
          <p:nvPr userDrawn="1"/>
        </p:nvSpPr>
        <p:spPr bwMode="auto">
          <a:xfrm>
            <a:off x="8534400" y="6560894"/>
            <a:ext cx="342900" cy="230832"/>
          </a:xfrm>
          <a:prstGeom prst="rect">
            <a:avLst/>
          </a:prstGeom>
          <a:noFill/>
          <a:ln w="9525">
            <a:noFill/>
            <a:miter lim="800000"/>
            <a:headEnd/>
            <a:tailEnd/>
          </a:ln>
        </p:spPr>
        <p:txBody>
          <a:bodyPr anchor="ctr">
            <a:spAutoFit/>
          </a:bodyPr>
          <a:lstStyle/>
          <a:p>
            <a:pPr algn="r" eaLnBrk="0" hangingPunct="0">
              <a:lnSpc>
                <a:spcPct val="100000"/>
              </a:lnSpc>
              <a:spcBef>
                <a:spcPct val="50000"/>
              </a:spcBef>
              <a:buFontTx/>
              <a:buNone/>
              <a:defRPr/>
            </a:pPr>
            <a:fld id="{84BD56EB-63C0-4B7E-9277-A8B569449C02}" type="slidenum">
              <a:rPr lang="en-US" sz="900" b="1" baseline="0">
                <a:solidFill>
                  <a:schemeClr val="bg1"/>
                </a:solidFill>
              </a:rPr>
              <a:pPr algn="r" eaLnBrk="0" hangingPunct="0">
                <a:lnSpc>
                  <a:spcPct val="100000"/>
                </a:lnSpc>
                <a:spcBef>
                  <a:spcPct val="50000"/>
                </a:spcBef>
                <a:buFontTx/>
                <a:buNone/>
                <a:defRPr/>
              </a:pPr>
              <a:t>‹#›</a:t>
            </a:fld>
            <a:endParaRPr lang="en-US" sz="900" b="1" baseline="0" dirty="0">
              <a:solidFill>
                <a:schemeClr val="bg1"/>
              </a:solidFill>
            </a:endParaRPr>
          </a:p>
        </p:txBody>
      </p:sp>
      <p:sp>
        <p:nvSpPr>
          <p:cNvPr id="6" name="Text Box 9"/>
          <p:cNvSpPr txBox="1">
            <a:spLocks noChangeArrowheads="1"/>
          </p:cNvSpPr>
          <p:nvPr userDrawn="1"/>
        </p:nvSpPr>
        <p:spPr bwMode="auto">
          <a:xfrm>
            <a:off x="228600" y="6560894"/>
            <a:ext cx="1600200" cy="230832"/>
          </a:xfrm>
          <a:prstGeom prst="rect">
            <a:avLst/>
          </a:prstGeom>
          <a:noFill/>
          <a:ln w="9525">
            <a:noFill/>
            <a:miter lim="800000"/>
            <a:headEnd/>
            <a:tailEnd/>
          </a:ln>
        </p:spPr>
        <p:txBody>
          <a:bodyPr wrap="square" anchor="ctr">
            <a:spAutoFit/>
          </a:bodyPr>
          <a:lstStyle/>
          <a:p>
            <a:pPr algn="l" eaLnBrk="0" hangingPunct="0">
              <a:lnSpc>
                <a:spcPct val="100000"/>
              </a:lnSpc>
              <a:spcBef>
                <a:spcPct val="50000"/>
              </a:spcBef>
              <a:buFontTx/>
              <a:buNone/>
              <a:defRPr/>
            </a:pPr>
            <a:r>
              <a:rPr lang="en-US" sz="900" baseline="0" dirty="0">
                <a:solidFill>
                  <a:schemeClr val="bg1"/>
                </a:solidFill>
              </a:rPr>
              <a:t>Lions Clubs International</a:t>
            </a:r>
          </a:p>
        </p:txBody>
      </p:sp>
      <p:sp>
        <p:nvSpPr>
          <p:cNvPr id="7" name="Text Box 9"/>
          <p:cNvSpPr txBox="1">
            <a:spLocks noChangeArrowheads="1"/>
          </p:cNvSpPr>
          <p:nvPr userDrawn="1"/>
        </p:nvSpPr>
        <p:spPr bwMode="auto">
          <a:xfrm>
            <a:off x="1866900" y="6537811"/>
            <a:ext cx="5410200" cy="276999"/>
          </a:xfrm>
          <a:prstGeom prst="rect">
            <a:avLst/>
          </a:prstGeom>
          <a:noFill/>
          <a:ln w="9525">
            <a:noFill/>
            <a:miter lim="800000"/>
            <a:headEnd/>
            <a:tailEnd/>
          </a:ln>
        </p:spPr>
        <p:txBody>
          <a:bodyPr wrap="square" anchor="ctr">
            <a:spAutoFit/>
          </a:bodyPr>
          <a:lstStyle/>
          <a:p>
            <a:pPr algn="ctr" eaLnBrk="0" hangingPunct="0">
              <a:lnSpc>
                <a:spcPct val="100000"/>
              </a:lnSpc>
              <a:spcBef>
                <a:spcPct val="50000"/>
              </a:spcBef>
              <a:buFontTx/>
              <a:buNone/>
              <a:defRPr/>
            </a:pPr>
            <a:r>
              <a:rPr lang="en-US" sz="1200" b="1" baseline="0" dirty="0">
                <a:solidFill>
                  <a:schemeClr val="bg1"/>
                </a:solidFill>
              </a:rPr>
              <a:t>New Member Orientation</a:t>
            </a:r>
          </a:p>
        </p:txBody>
      </p:sp>
      <p:sp>
        <p:nvSpPr>
          <p:cNvPr id="11" name="Rectangle 2">
            <a:extLst>
              <a:ext uri="{FF2B5EF4-FFF2-40B4-BE49-F238E27FC236}">
                <a16:creationId xmlns:a16="http://schemas.microsoft.com/office/drawing/2014/main" id="{3460E735-49F7-9B45-992F-8C0CA7DCEC5A}"/>
              </a:ext>
            </a:extLst>
          </p:cNvPr>
          <p:cNvSpPr>
            <a:spLocks noGrp="1" noChangeArrowheads="1"/>
          </p:cNvSpPr>
          <p:nvPr>
            <p:ph type="title"/>
          </p:nvPr>
        </p:nvSpPr>
        <p:spPr bwMode="auto">
          <a:xfrm>
            <a:off x="152400" y="76200"/>
            <a:ext cx="83820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pic>
        <p:nvPicPr>
          <p:cNvPr id="3" name="Picture 2">
            <a:extLst>
              <a:ext uri="{FF2B5EF4-FFF2-40B4-BE49-F238E27FC236}">
                <a16:creationId xmlns:a16="http://schemas.microsoft.com/office/drawing/2014/main" id="{9565ACF8-A815-D348-82FA-0390FDB351A0}"/>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610600" y="76200"/>
            <a:ext cx="482533" cy="457200"/>
          </a:xfrm>
          <a:prstGeom prst="rect">
            <a:avLst/>
          </a:prstGeom>
        </p:spPr>
      </p:pic>
      <p:sp>
        <p:nvSpPr>
          <p:cNvPr id="14" name="Rectangle 13">
            <a:extLst>
              <a:ext uri="{FF2B5EF4-FFF2-40B4-BE49-F238E27FC236}">
                <a16:creationId xmlns:a16="http://schemas.microsoft.com/office/drawing/2014/main" id="{581C064E-0C88-E84F-B331-B6112A37B79E}"/>
              </a:ext>
            </a:extLst>
          </p:cNvPr>
          <p:cNvSpPr/>
          <p:nvPr userDrawn="1"/>
        </p:nvSpPr>
        <p:spPr>
          <a:xfrm>
            <a:off x="0" y="653368"/>
            <a:ext cx="9144000" cy="76200"/>
          </a:xfrm>
          <a:prstGeom prst="rect">
            <a:avLst/>
          </a:prstGeom>
          <a:solidFill>
            <a:srgbClr val="FBC608"/>
          </a:solidFill>
          <a:ln>
            <a:noFill/>
          </a:ln>
          <a:effectLst/>
        </p:spPr>
        <p:style>
          <a:lnRef idx="1">
            <a:schemeClr val="accent1"/>
          </a:lnRef>
          <a:fillRef idx="3">
            <a:schemeClr val="accent1"/>
          </a:fillRef>
          <a:effectRef idx="2">
            <a:schemeClr val="accent1"/>
          </a:effectRef>
          <a:fontRef idx="minor">
            <a:schemeClr val="lt1"/>
          </a:fontRef>
        </p:style>
        <p:txBody>
          <a:bodyPr lIns="94685" tIns="47343" rIns="94685" bIns="47343" rtlCol="0" anchor="ctr"/>
          <a:lstStyle/>
          <a:p>
            <a:pPr algn="ctr" fontAlgn="base">
              <a:spcBef>
                <a:spcPct val="0"/>
              </a:spcBef>
              <a:spcAft>
                <a:spcPct val="0"/>
              </a:spcAft>
            </a:pPr>
            <a:endParaRPr lang="en-US">
              <a:solidFill>
                <a:prstClr val="white"/>
              </a:solidFill>
              <a:latin typeface="Arial" charset="0"/>
              <a:ea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12" r:id="rId1"/>
    <p:sldLayoutId id="2147483714" r:id="rId2"/>
    <p:sldLayoutId id="2147483726" r:id="rId3"/>
    <p:sldLayoutId id="2147483715" r:id="rId4"/>
    <p:sldLayoutId id="2147483724" r:id="rId5"/>
    <p:sldLayoutId id="2147483716" r:id="rId6"/>
    <p:sldLayoutId id="2147483720" r:id="rId7"/>
    <p:sldLayoutId id="2147483717" r:id="rId8"/>
    <p:sldLayoutId id="2147483721" r:id="rId9"/>
    <p:sldLayoutId id="2147483718" r:id="rId10"/>
    <p:sldLayoutId id="2147483719" r:id="rId11"/>
    <p:sldLayoutId id="2147483725" r:id="rId12"/>
    <p:sldLayoutId id="2147483722" r:id="rId13"/>
    <p:sldLayoutId id="2147483723" r:id="rId14"/>
    <p:sldLayoutId id="2147483727" r:id="rId15"/>
  </p:sldLayoutIdLst>
  <p:txStyles>
    <p:titleStyle>
      <a:lvl1pPr algn="l" rtl="0" eaLnBrk="0" fontAlgn="base" hangingPunct="0">
        <a:spcBef>
          <a:spcPct val="0"/>
        </a:spcBef>
        <a:spcAft>
          <a:spcPct val="0"/>
        </a:spcAft>
        <a:defRPr lang="en-US" sz="2800" b="1" dirty="0" smtClean="0">
          <a:solidFill>
            <a:schemeClr val="bg1"/>
          </a:solidFill>
          <a:latin typeface="+mj-lt"/>
          <a:ea typeface="+mj-ea"/>
          <a:cs typeface="+mj-cs"/>
        </a:defRPr>
      </a:lvl1pPr>
      <a:lvl2pPr algn="l" rtl="0" eaLnBrk="0" fontAlgn="base" hangingPunct="0">
        <a:spcBef>
          <a:spcPct val="0"/>
        </a:spcBef>
        <a:spcAft>
          <a:spcPct val="0"/>
        </a:spcAft>
        <a:defRPr sz="2500" b="1">
          <a:solidFill>
            <a:schemeClr val="tx1"/>
          </a:solidFill>
          <a:latin typeface="Arial" charset="0"/>
        </a:defRPr>
      </a:lvl2pPr>
      <a:lvl3pPr algn="l" rtl="0" eaLnBrk="0" fontAlgn="base" hangingPunct="0">
        <a:spcBef>
          <a:spcPct val="0"/>
        </a:spcBef>
        <a:spcAft>
          <a:spcPct val="0"/>
        </a:spcAft>
        <a:defRPr sz="2500" b="1">
          <a:solidFill>
            <a:schemeClr val="tx1"/>
          </a:solidFill>
          <a:latin typeface="Arial" charset="0"/>
        </a:defRPr>
      </a:lvl3pPr>
      <a:lvl4pPr algn="l" rtl="0" eaLnBrk="0" fontAlgn="base" hangingPunct="0">
        <a:spcBef>
          <a:spcPct val="0"/>
        </a:spcBef>
        <a:spcAft>
          <a:spcPct val="0"/>
        </a:spcAft>
        <a:defRPr sz="2500" b="1">
          <a:solidFill>
            <a:schemeClr val="tx1"/>
          </a:solidFill>
          <a:latin typeface="Arial" charset="0"/>
        </a:defRPr>
      </a:lvl4pPr>
      <a:lvl5pPr algn="l" rtl="0" eaLnBrk="0" fontAlgn="base" hangingPunct="0">
        <a:spcBef>
          <a:spcPct val="0"/>
        </a:spcBef>
        <a:spcAft>
          <a:spcPct val="0"/>
        </a:spcAft>
        <a:defRPr sz="2500" b="1">
          <a:solidFill>
            <a:schemeClr val="tx1"/>
          </a:solidFill>
          <a:latin typeface="Arial" charset="0"/>
        </a:defRPr>
      </a:lvl5pPr>
      <a:lvl6pPr marL="457200" algn="l" rtl="0" fontAlgn="base">
        <a:spcBef>
          <a:spcPct val="0"/>
        </a:spcBef>
        <a:spcAft>
          <a:spcPct val="0"/>
        </a:spcAft>
        <a:defRPr sz="2400">
          <a:solidFill>
            <a:schemeClr val="tx2"/>
          </a:solidFill>
          <a:latin typeface="Arial" charset="0"/>
        </a:defRPr>
      </a:lvl6pPr>
      <a:lvl7pPr marL="914400" algn="l" rtl="0" fontAlgn="base">
        <a:spcBef>
          <a:spcPct val="0"/>
        </a:spcBef>
        <a:spcAft>
          <a:spcPct val="0"/>
        </a:spcAft>
        <a:defRPr sz="2400">
          <a:solidFill>
            <a:schemeClr val="tx2"/>
          </a:solidFill>
          <a:latin typeface="Arial" charset="0"/>
        </a:defRPr>
      </a:lvl7pPr>
      <a:lvl8pPr marL="1371600" algn="l" rtl="0" fontAlgn="base">
        <a:spcBef>
          <a:spcPct val="0"/>
        </a:spcBef>
        <a:spcAft>
          <a:spcPct val="0"/>
        </a:spcAft>
        <a:defRPr sz="2400">
          <a:solidFill>
            <a:schemeClr val="tx2"/>
          </a:solidFill>
          <a:latin typeface="Arial" charset="0"/>
        </a:defRPr>
      </a:lvl8pPr>
      <a:lvl9pPr marL="1828800" algn="l" rtl="0" fontAlgn="base">
        <a:spcBef>
          <a:spcPct val="0"/>
        </a:spcBef>
        <a:spcAft>
          <a:spcPct val="0"/>
        </a:spcAft>
        <a:defRPr sz="2400">
          <a:solidFill>
            <a:schemeClr val="tx2"/>
          </a:solidFill>
          <a:latin typeface="Arial" charset="0"/>
        </a:defRPr>
      </a:lvl9pPr>
    </p:titleStyle>
    <p:body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facebook.com/people/Virginia-Lions-District-24-L/61577663016545/"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hyperlink" Target="https://www.linkedin.com/groups/4525259/" TargetMode="External"/><Relationship Id="rId4" Type="http://schemas.openxmlformats.org/officeDocument/2006/relationships/hyperlink" Target="https://www.instagram.com/virgina_lions_24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s://lcicon.lionsclubs.org/"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www.lionsclubs.org/" TargetMode="External"/><Relationship Id="rId7"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 Id="rId6" Type="http://schemas.openxmlformats.org/officeDocument/2006/relationships/hyperlink" Target="https://youtube.com/lionsclubs" TargetMode="External"/><Relationship Id="rId5" Type="http://schemas.openxmlformats.org/officeDocument/2006/relationships/hyperlink" Target="https://twitter.com/lionsclubs" TargetMode="External"/><Relationship Id="rId4" Type="http://schemas.openxmlformats.org/officeDocument/2006/relationships/hyperlink" Target="http://www.facebook.com/lionsclub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457200"/>
            <a:ext cx="7772400" cy="1470025"/>
          </a:xfrm>
        </p:spPr>
        <p:txBody>
          <a:bodyPr/>
          <a:lstStyle/>
          <a:p>
            <a:r>
              <a:rPr dirty="0">
                <a:latin typeface="+mn-lt"/>
              </a:rPr>
              <a:t>New Member Orientation</a:t>
            </a:r>
            <a:endParaRPr lang="en-US" dirty="0">
              <a:latin typeface="+mn-lt"/>
            </a:endParaRPr>
          </a:p>
        </p:txBody>
      </p:sp>
      <p:sp>
        <p:nvSpPr>
          <p:cNvPr id="3" name="Subtitle 2"/>
          <p:cNvSpPr>
            <a:spLocks noGrp="1"/>
          </p:cNvSpPr>
          <p:nvPr>
            <p:ph type="subTitle" idx="1"/>
          </p:nvPr>
        </p:nvSpPr>
        <p:spPr>
          <a:xfrm>
            <a:off x="609600" y="1927225"/>
            <a:ext cx="7772400" cy="1182631"/>
          </a:xfrm>
        </p:spPr>
        <p:txBody>
          <a:bodyPr/>
          <a:lstStyle/>
          <a:p>
            <a:endParaRPr lang="en-US" dirty="0"/>
          </a:p>
          <a:p>
            <a:endParaRPr lang="en-US" dirty="0"/>
          </a:p>
          <a:p>
            <a:endParaRPr lang="en-US" dirty="0"/>
          </a:p>
          <a:p>
            <a:r>
              <a:rPr lang="en-US" dirty="0"/>
              <a:t>November 19, 2025 (Rev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34749-995F-4CA7-8DD8-DFAB471881D6}"/>
              </a:ext>
            </a:extLst>
          </p:cNvPr>
          <p:cNvSpPr>
            <a:spLocks noGrp="1"/>
          </p:cNvSpPr>
          <p:nvPr>
            <p:ph type="title"/>
          </p:nvPr>
        </p:nvSpPr>
        <p:spPr>
          <a:xfrm>
            <a:off x="228600" y="-23037"/>
            <a:ext cx="7924800" cy="685800"/>
          </a:xfrm>
        </p:spPr>
        <p:txBody>
          <a:bodyPr/>
          <a:lstStyle/>
          <a:p>
            <a:r>
              <a:rPr lang="en-US" dirty="0"/>
              <a:t>Service Project Ideas - </a:t>
            </a:r>
            <a:r>
              <a:rPr lang="en-US" sz="3200" dirty="0"/>
              <a:t>Vision Screening</a:t>
            </a:r>
            <a:endParaRPr lang="en-US" dirty="0"/>
          </a:p>
        </p:txBody>
      </p:sp>
      <p:pic>
        <p:nvPicPr>
          <p:cNvPr id="5" name="Picture 4" descr="A group of people sitting at tables&#10;&#10;Description automatically generated with low confidence">
            <a:extLst>
              <a:ext uri="{FF2B5EF4-FFF2-40B4-BE49-F238E27FC236}">
                <a16:creationId xmlns:a16="http://schemas.microsoft.com/office/drawing/2014/main" id="{62B013F2-C21E-3EB5-C01E-FB09D0DB3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588" y="2024215"/>
            <a:ext cx="3754212" cy="4000499"/>
          </a:xfrm>
          <a:prstGeom prst="rect">
            <a:avLst/>
          </a:prstGeom>
        </p:spPr>
      </p:pic>
      <p:pic>
        <p:nvPicPr>
          <p:cNvPr id="11" name="Picture 10" descr="A picture containing person, indoor, floor, wall&#10;&#10;Description automatically generated">
            <a:extLst>
              <a:ext uri="{FF2B5EF4-FFF2-40B4-BE49-F238E27FC236}">
                <a16:creationId xmlns:a16="http://schemas.microsoft.com/office/drawing/2014/main" id="{0BCF13E8-413B-DCCB-B33A-66B88F087F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024215"/>
            <a:ext cx="3989262" cy="4000499"/>
          </a:xfrm>
          <a:prstGeom prst="rect">
            <a:avLst/>
          </a:prstGeom>
        </p:spPr>
      </p:pic>
    </p:spTree>
    <p:extLst>
      <p:ext uri="{BB962C8B-B14F-4D97-AF65-F5344CB8AC3E}">
        <p14:creationId xmlns:p14="http://schemas.microsoft.com/office/powerpoint/2010/main" val="3337133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23DDC5-C1D6-4194-892F-2A2E980886E8}"/>
              </a:ext>
            </a:extLst>
          </p:cNvPr>
          <p:cNvSpPr>
            <a:spLocks noGrp="1"/>
          </p:cNvSpPr>
          <p:nvPr>
            <p:ph type="title"/>
          </p:nvPr>
        </p:nvSpPr>
        <p:spPr>
          <a:xfrm>
            <a:off x="381000" y="-42308"/>
            <a:ext cx="7848600" cy="685800"/>
          </a:xfrm>
        </p:spPr>
        <p:txBody>
          <a:bodyPr/>
          <a:lstStyle/>
          <a:p>
            <a:r>
              <a:rPr lang="en-US" dirty="0"/>
              <a:t>Service Project Ideas - </a:t>
            </a:r>
            <a:r>
              <a:rPr lang="en-US" sz="3200" dirty="0"/>
              <a:t>Pill</a:t>
            </a:r>
            <a:r>
              <a:rPr lang="en-US" sz="2800" dirty="0"/>
              <a:t> Bottle Recycling</a:t>
            </a:r>
            <a:endParaRPr lang="en-US" dirty="0"/>
          </a:p>
        </p:txBody>
      </p:sp>
      <p:pic>
        <p:nvPicPr>
          <p:cNvPr id="2" name="Picture 1">
            <a:extLst>
              <a:ext uri="{FF2B5EF4-FFF2-40B4-BE49-F238E27FC236}">
                <a16:creationId xmlns:a16="http://schemas.microsoft.com/office/drawing/2014/main" id="{17D26821-6936-9110-D49C-A23AAF008FE1}"/>
              </a:ext>
            </a:extLst>
          </p:cNvPr>
          <p:cNvPicPr>
            <a:picLocks noChangeAspect="1"/>
          </p:cNvPicPr>
          <p:nvPr/>
        </p:nvPicPr>
        <p:blipFill>
          <a:blip r:embed="rId3"/>
          <a:stretch>
            <a:fillRect/>
          </a:stretch>
        </p:blipFill>
        <p:spPr>
          <a:xfrm>
            <a:off x="1061749" y="2389024"/>
            <a:ext cx="2395936" cy="2389839"/>
          </a:xfrm>
          <a:prstGeom prst="rect">
            <a:avLst/>
          </a:prstGeom>
        </p:spPr>
      </p:pic>
      <p:pic>
        <p:nvPicPr>
          <p:cNvPr id="4" name="Picture 3">
            <a:extLst>
              <a:ext uri="{FF2B5EF4-FFF2-40B4-BE49-F238E27FC236}">
                <a16:creationId xmlns:a16="http://schemas.microsoft.com/office/drawing/2014/main" id="{5A36596A-EB0E-27D6-2A2E-74F6C3BF033E}"/>
              </a:ext>
            </a:extLst>
          </p:cNvPr>
          <p:cNvPicPr>
            <a:picLocks noChangeAspect="1"/>
          </p:cNvPicPr>
          <p:nvPr/>
        </p:nvPicPr>
        <p:blipFill>
          <a:blip r:embed="rId4"/>
          <a:stretch>
            <a:fillRect/>
          </a:stretch>
        </p:blipFill>
        <p:spPr>
          <a:xfrm>
            <a:off x="3886200" y="1606137"/>
            <a:ext cx="4176122" cy="3645724"/>
          </a:xfrm>
          <a:prstGeom prst="rect">
            <a:avLst/>
          </a:prstGeom>
        </p:spPr>
      </p:pic>
    </p:spTree>
    <p:extLst>
      <p:ext uri="{BB962C8B-B14F-4D97-AF65-F5344CB8AC3E}">
        <p14:creationId xmlns:p14="http://schemas.microsoft.com/office/powerpoint/2010/main" val="3843829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holding a sign&#10;&#10;Description automatically generated with low confidence">
            <a:extLst>
              <a:ext uri="{FF2B5EF4-FFF2-40B4-BE49-F238E27FC236}">
                <a16:creationId xmlns:a16="http://schemas.microsoft.com/office/drawing/2014/main" id="{8B5368DF-5FFF-5042-7506-2546BC10B4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694" y="2685896"/>
            <a:ext cx="3898211" cy="3296729"/>
          </a:xfrm>
          <a:prstGeom prst="rect">
            <a:avLst/>
          </a:prstGeom>
        </p:spPr>
      </p:pic>
      <p:pic>
        <p:nvPicPr>
          <p:cNvPr id="4" name="Picture 6" descr="Kindness Matters | Chennai Skyline Lions Club">
            <a:extLst>
              <a:ext uri="{FF2B5EF4-FFF2-40B4-BE49-F238E27FC236}">
                <a16:creationId xmlns:a16="http://schemas.microsoft.com/office/drawing/2014/main" id="{1C095CB3-BA9D-3750-AC46-358CD362C5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3386" y="2685897"/>
            <a:ext cx="4755158" cy="329672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0322F83-EA5F-9A8D-1187-8307101DC024}"/>
              </a:ext>
            </a:extLst>
          </p:cNvPr>
          <p:cNvSpPr txBox="1"/>
          <p:nvPr/>
        </p:nvSpPr>
        <p:spPr>
          <a:xfrm>
            <a:off x="1313864" y="81826"/>
            <a:ext cx="6516271" cy="1354217"/>
          </a:xfrm>
          <a:prstGeom prst="rect">
            <a:avLst/>
          </a:prstGeom>
          <a:noFill/>
        </p:spPr>
        <p:txBody>
          <a:bodyPr wrap="none" rtlCol="0">
            <a:spAutoFit/>
          </a:bodyPr>
          <a:lstStyle/>
          <a:p>
            <a:r>
              <a:rPr lang="en-US" sz="3200" b="1" dirty="0">
                <a:solidFill>
                  <a:schemeClr val="bg2"/>
                </a:solidFill>
                <a:latin typeface="Arial" panose="020B0604020202020204" pitchFamily="34" charset="0"/>
                <a:ea typeface="+mj-ea"/>
                <a:cs typeface="Arial" panose="020B0604020202020204" pitchFamily="34" charset="0"/>
              </a:rPr>
              <a:t>Kindness Matters Service Award</a:t>
            </a:r>
          </a:p>
          <a:p>
            <a:endParaRPr lang="en-US" sz="3200" b="1" dirty="0">
              <a:solidFill>
                <a:schemeClr val="bg2"/>
              </a:solidFill>
              <a:latin typeface="Arial" panose="020B0604020202020204" pitchFamily="34" charset="0"/>
              <a:ea typeface="+mj-ea"/>
              <a:cs typeface="Arial" panose="020B0604020202020204" pitchFamily="34" charset="0"/>
            </a:endParaRPr>
          </a:p>
          <a:p>
            <a:pPr algn="ctr"/>
            <a:r>
              <a:rPr lang="en-US" sz="1800" b="1" dirty="0">
                <a:solidFill>
                  <a:schemeClr val="bg2"/>
                </a:solidFill>
                <a:latin typeface="Arial" panose="020B0604020202020204" pitchFamily="34" charset="0"/>
                <a:ea typeface="+mj-ea"/>
                <a:cs typeface="Arial" panose="020B0604020202020204" pitchFamily="34" charset="0"/>
              </a:rPr>
              <a:t>In Honor of the late Judge Haynes Townsend, 1IVP</a:t>
            </a:r>
          </a:p>
        </p:txBody>
      </p:sp>
      <p:sp>
        <p:nvSpPr>
          <p:cNvPr id="6" name="TextBox 5">
            <a:extLst>
              <a:ext uri="{FF2B5EF4-FFF2-40B4-BE49-F238E27FC236}">
                <a16:creationId xmlns:a16="http://schemas.microsoft.com/office/drawing/2014/main" id="{7D7A8640-D003-007A-5DC7-72E732464965}"/>
              </a:ext>
            </a:extLst>
          </p:cNvPr>
          <p:cNvSpPr txBox="1"/>
          <p:nvPr/>
        </p:nvSpPr>
        <p:spPr>
          <a:xfrm>
            <a:off x="685800" y="1682881"/>
            <a:ext cx="7441461" cy="769441"/>
          </a:xfrm>
          <a:prstGeom prst="rect">
            <a:avLst/>
          </a:prstGeom>
          <a:noFill/>
        </p:spPr>
        <p:txBody>
          <a:bodyPr wrap="none" rtlCol="0">
            <a:spAutoFit/>
          </a:bodyPr>
          <a:lstStyle/>
          <a:p>
            <a:r>
              <a:rPr lang="en-US" sz="2000" dirty="0">
                <a:solidFill>
                  <a:schemeClr val="bg2"/>
                </a:solidFill>
              </a:rPr>
              <a:t>In 2021, Fairfax Host Lions Club collaborated with several </a:t>
            </a:r>
          </a:p>
          <a:p>
            <a:r>
              <a:rPr lang="en-US" sz="2000" dirty="0">
                <a:solidFill>
                  <a:schemeClr val="bg2"/>
                </a:solidFill>
              </a:rPr>
              <a:t>Other clubs to raise over $20,000 for a mobile food pantry truck</a:t>
            </a:r>
            <a:r>
              <a:rPr lang="en-US" dirty="0">
                <a:solidFill>
                  <a:schemeClr val="bg2"/>
                </a:solidFill>
              </a:rPr>
              <a:t>.</a:t>
            </a:r>
          </a:p>
        </p:txBody>
      </p:sp>
      <p:sp>
        <p:nvSpPr>
          <p:cNvPr id="7" name="Footer Placeholder 4">
            <a:extLst>
              <a:ext uri="{FF2B5EF4-FFF2-40B4-BE49-F238E27FC236}">
                <a16:creationId xmlns:a16="http://schemas.microsoft.com/office/drawing/2014/main" id="{FE17FCE6-9C7A-F4A8-FB02-5FA6BD3B3B27}"/>
              </a:ext>
            </a:extLst>
          </p:cNvPr>
          <p:cNvSpPr>
            <a:spLocks noGrp="1"/>
          </p:cNvSpPr>
          <p:nvPr>
            <p:ph type="ftr" sz="quarter" idx="3"/>
          </p:nvPr>
        </p:nvSpPr>
        <p:spPr>
          <a:prstGeom prst="rect">
            <a:avLst/>
          </a:prstGeom>
        </p:spPr>
        <p:txBody>
          <a:bodyPr/>
          <a:lstStyle>
            <a:lvl1pPr algn="ctr">
              <a:defRPr sz="1600" b="1" cap="small" baseline="0">
                <a:solidFill>
                  <a:schemeClr val="tx1"/>
                </a:solidFill>
                <a:latin typeface="Arial" panose="020B0604020202020204" pitchFamily="34" charset="0"/>
                <a:cs typeface="Arial" panose="020B0604020202020204" pitchFamily="34" charset="0"/>
              </a:defRPr>
            </a:lvl1pPr>
          </a:lstStyle>
          <a:p>
            <a:r>
              <a:rPr lang="en-US" dirty="0"/>
              <a:t>2025-2026 District 24-L Club Officers Workshops</a:t>
            </a:r>
          </a:p>
        </p:txBody>
      </p:sp>
    </p:spTree>
    <p:extLst>
      <p:ext uri="{BB962C8B-B14F-4D97-AF65-F5344CB8AC3E}">
        <p14:creationId xmlns:p14="http://schemas.microsoft.com/office/powerpoint/2010/main" val="84899490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34749-995F-4CA7-8DD8-DFAB471881D6}"/>
              </a:ext>
            </a:extLst>
          </p:cNvPr>
          <p:cNvSpPr>
            <a:spLocks noGrp="1"/>
          </p:cNvSpPr>
          <p:nvPr>
            <p:ph type="title"/>
          </p:nvPr>
        </p:nvSpPr>
        <p:spPr/>
        <p:txBody>
          <a:bodyPr/>
          <a:lstStyle/>
          <a:p>
            <a:r>
              <a:rPr lang="en-US" dirty="0"/>
              <a:t>Celebrating Service</a:t>
            </a:r>
          </a:p>
        </p:txBody>
      </p:sp>
      <p:pic>
        <p:nvPicPr>
          <p:cNvPr id="11" name="Picture 10" descr="Text&#10;&#10;Description automatically generated with low confidence">
            <a:extLst>
              <a:ext uri="{FF2B5EF4-FFF2-40B4-BE49-F238E27FC236}">
                <a16:creationId xmlns:a16="http://schemas.microsoft.com/office/drawing/2014/main" id="{F676AE30-6C0D-6090-4971-32C67D7705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676400"/>
            <a:ext cx="8389874" cy="4085884"/>
          </a:xfrm>
          <a:prstGeom prst="rect">
            <a:avLst/>
          </a:prstGeom>
        </p:spPr>
      </p:pic>
      <p:sp>
        <p:nvSpPr>
          <p:cNvPr id="2" name="TextBox 1">
            <a:extLst>
              <a:ext uri="{FF2B5EF4-FFF2-40B4-BE49-F238E27FC236}">
                <a16:creationId xmlns:a16="http://schemas.microsoft.com/office/drawing/2014/main" id="{1BADF550-C969-A75A-5FA1-A1D726E7D65F}"/>
              </a:ext>
            </a:extLst>
          </p:cNvPr>
          <p:cNvSpPr txBox="1"/>
          <p:nvPr/>
        </p:nvSpPr>
        <p:spPr>
          <a:xfrm>
            <a:off x="883689" y="5770882"/>
            <a:ext cx="7079695" cy="369332"/>
          </a:xfrm>
          <a:prstGeom prst="rect">
            <a:avLst/>
          </a:prstGeom>
          <a:noFill/>
        </p:spPr>
        <p:txBody>
          <a:bodyPr wrap="none" rtlCol="0">
            <a:spAutoFit/>
          </a:bodyPr>
          <a:lstStyle/>
          <a:p>
            <a:r>
              <a:rPr lang="en-US" sz="1800" dirty="0">
                <a:solidFill>
                  <a:schemeClr val="bg2"/>
                </a:solidFill>
              </a:rPr>
              <a:t>https://lionsuniversity.org/wp-content/uploads/Art-of-Recognition.pdf</a:t>
            </a:r>
          </a:p>
        </p:txBody>
      </p:sp>
      <p:sp>
        <p:nvSpPr>
          <p:cNvPr id="4" name="Footer Placeholder 4">
            <a:extLst>
              <a:ext uri="{FF2B5EF4-FFF2-40B4-BE49-F238E27FC236}">
                <a16:creationId xmlns:a16="http://schemas.microsoft.com/office/drawing/2014/main" id="{A6564580-BFF7-346C-3EB1-91289B9E380D}"/>
              </a:ext>
            </a:extLst>
          </p:cNvPr>
          <p:cNvSpPr txBox="1">
            <a:spLocks/>
          </p:cNvSpPr>
          <p:nvPr/>
        </p:nvSpPr>
        <p:spPr>
          <a:xfrm>
            <a:off x="2053358" y="6468093"/>
            <a:ext cx="5388036" cy="365125"/>
          </a:xfrm>
          <a:prstGeom prst="rect">
            <a:avLst/>
          </a:prstGeom>
        </p:spPr>
        <p:txBody>
          <a:bodyPr/>
          <a:lstStyle>
            <a:defPPr>
              <a:defRPr lang="en-US"/>
            </a:defPPr>
            <a:lvl1pPr algn="ctr" rtl="0" fontAlgn="base">
              <a:spcBef>
                <a:spcPct val="0"/>
              </a:spcBef>
              <a:spcAft>
                <a:spcPct val="0"/>
              </a:spcAft>
              <a:defRPr sz="1600" b="1" kern="1200" cap="small" baseline="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r>
              <a:rPr lang="en-US" dirty="0"/>
              <a:t>2025-2026 District 24-L Club Officers Workshops</a:t>
            </a:r>
          </a:p>
        </p:txBody>
      </p:sp>
    </p:spTree>
    <p:extLst>
      <p:ext uri="{BB962C8B-B14F-4D97-AF65-F5344CB8AC3E}">
        <p14:creationId xmlns:p14="http://schemas.microsoft.com/office/powerpoint/2010/main" val="108080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0E2FC-2F4A-9BEA-270B-94E5DBAFF0C9}"/>
              </a:ext>
            </a:extLst>
          </p:cNvPr>
          <p:cNvSpPr>
            <a:spLocks noGrp="1"/>
          </p:cNvSpPr>
          <p:nvPr>
            <p:ph type="title"/>
          </p:nvPr>
        </p:nvSpPr>
        <p:spPr/>
        <p:txBody>
          <a:bodyPr/>
          <a:lstStyle/>
          <a:p>
            <a:r>
              <a:rPr lang="en-US" dirty="0"/>
              <a:t>Fundraising</a:t>
            </a:r>
          </a:p>
        </p:txBody>
      </p:sp>
      <p:sp>
        <p:nvSpPr>
          <p:cNvPr id="3" name="Content Placeholder 2">
            <a:extLst>
              <a:ext uri="{FF2B5EF4-FFF2-40B4-BE49-F238E27FC236}">
                <a16:creationId xmlns:a16="http://schemas.microsoft.com/office/drawing/2014/main" id="{59B4A912-6C27-22C3-4D5E-43495BCBDA73}"/>
              </a:ext>
            </a:extLst>
          </p:cNvPr>
          <p:cNvSpPr>
            <a:spLocks noGrp="1"/>
          </p:cNvSpPr>
          <p:nvPr>
            <p:ph idx="1"/>
          </p:nvPr>
        </p:nvSpPr>
        <p:spPr>
          <a:xfrm>
            <a:off x="304800" y="3124200"/>
            <a:ext cx="8839200" cy="2819400"/>
          </a:xfrm>
        </p:spPr>
        <p:txBody>
          <a:bodyPr/>
          <a:lstStyle/>
          <a:p>
            <a:r>
              <a:rPr lang="en-US" dirty="0"/>
              <a:t>Additional Fundraising ideas</a:t>
            </a:r>
          </a:p>
          <a:p>
            <a:r>
              <a:rPr lang="en-US" dirty="0"/>
              <a:t>How about sponsoring organizing a Lions Bowling Tournament?</a:t>
            </a:r>
          </a:p>
          <a:p>
            <a:r>
              <a:rPr lang="en-US" dirty="0"/>
              <a:t>Garage sales/flea market</a:t>
            </a:r>
          </a:p>
          <a:p>
            <a:r>
              <a:rPr lang="en-US" dirty="0"/>
              <a:t>Dinner dances </a:t>
            </a:r>
          </a:p>
          <a:p>
            <a:r>
              <a:rPr lang="en-US" dirty="0"/>
              <a:t>50/50 at club meetings and events</a:t>
            </a:r>
          </a:p>
        </p:txBody>
      </p:sp>
      <p:sp>
        <p:nvSpPr>
          <p:cNvPr id="4" name="TextBox 3">
            <a:extLst>
              <a:ext uri="{FF2B5EF4-FFF2-40B4-BE49-F238E27FC236}">
                <a16:creationId xmlns:a16="http://schemas.microsoft.com/office/drawing/2014/main" id="{2B0E55D8-4D89-8872-A46F-36E5B88B1E39}"/>
              </a:ext>
            </a:extLst>
          </p:cNvPr>
          <p:cNvSpPr txBox="1"/>
          <p:nvPr/>
        </p:nvSpPr>
        <p:spPr>
          <a:xfrm>
            <a:off x="459965" y="1551801"/>
            <a:ext cx="8215711" cy="553998"/>
          </a:xfrm>
          <a:prstGeom prst="rect">
            <a:avLst/>
          </a:prstGeom>
          <a:solidFill>
            <a:srgbClr val="FFFF00"/>
          </a:solidFill>
        </p:spPr>
        <p:txBody>
          <a:bodyPr wrap="none" rtlCol="0">
            <a:spAutoFit/>
          </a:bodyPr>
          <a:lstStyle/>
          <a:p>
            <a:r>
              <a:rPr lang="en-US" sz="3000" dirty="0"/>
              <a:t>&lt;Insert a list of your fundraising activities here&gt;</a:t>
            </a:r>
          </a:p>
        </p:txBody>
      </p:sp>
    </p:spTree>
    <p:extLst>
      <p:ext uri="{BB962C8B-B14F-4D97-AF65-F5344CB8AC3E}">
        <p14:creationId xmlns:p14="http://schemas.microsoft.com/office/powerpoint/2010/main" val="636956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Membership Benefits</a:t>
            </a:r>
            <a:endParaRPr lang="en-US" dirty="0"/>
          </a:p>
        </p:txBody>
      </p:sp>
      <p:sp>
        <p:nvSpPr>
          <p:cNvPr id="4" name="Content Placeholder 4">
            <a:extLst>
              <a:ext uri="{FF2B5EF4-FFF2-40B4-BE49-F238E27FC236}">
                <a16:creationId xmlns:a16="http://schemas.microsoft.com/office/drawing/2014/main" id="{D5829E90-DE34-5343-A30D-A37F88C49378}"/>
              </a:ext>
            </a:extLst>
          </p:cNvPr>
          <p:cNvSpPr txBox="1">
            <a:spLocks/>
          </p:cNvSpPr>
          <p:nvPr/>
        </p:nvSpPr>
        <p:spPr bwMode="auto">
          <a:xfrm>
            <a:off x="152400" y="1118616"/>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The benefits of Lions Clubs membership are numerous, </a:t>
            </a:r>
            <a:br>
              <a:rPr lang="en-US" sz="2000" b="1" dirty="0">
                <a:solidFill>
                  <a:srgbClr val="10233E"/>
                </a:solidFill>
              </a:rPr>
            </a:br>
            <a:r>
              <a:rPr lang="en-US" sz="2000" b="1" dirty="0">
                <a:solidFill>
                  <a:srgbClr val="10233E"/>
                </a:solidFill>
              </a:rPr>
              <a:t>and include:</a:t>
            </a:r>
          </a:p>
          <a:p>
            <a:pPr>
              <a:lnSpc>
                <a:spcPct val="200000"/>
              </a:lnSpc>
              <a:buClr>
                <a:srgbClr val="EAB71F"/>
              </a:buClr>
              <a:buFont typeface="Courier New" panose="02070309020205020404" pitchFamily="49" charset="0"/>
              <a:buChar char="o"/>
            </a:pPr>
            <a:r>
              <a:rPr lang="en-US" sz="1800" dirty="0"/>
              <a:t>Be part of a global community for good</a:t>
            </a:r>
          </a:p>
          <a:p>
            <a:pPr>
              <a:lnSpc>
                <a:spcPct val="200000"/>
              </a:lnSpc>
              <a:buClr>
                <a:srgbClr val="EAB71F"/>
              </a:buClr>
              <a:buFont typeface="Courier New" panose="02070309020205020404" pitchFamily="49" charset="0"/>
              <a:buChar char="o"/>
            </a:pPr>
            <a:r>
              <a:rPr lang="en-US" sz="1800" dirty="0"/>
              <a:t>Support, tools and resources to enhance your service</a:t>
            </a:r>
          </a:p>
          <a:p>
            <a:pPr>
              <a:lnSpc>
                <a:spcPct val="200000"/>
              </a:lnSpc>
              <a:buClr>
                <a:srgbClr val="EAB71F"/>
              </a:buClr>
              <a:buFont typeface="Courier New" panose="02070309020205020404" pitchFamily="49" charset="0"/>
              <a:buChar char="o"/>
            </a:pPr>
            <a:r>
              <a:rPr lang="en-US" sz="1800" dirty="0"/>
              <a:t>Leadership development opportunities</a:t>
            </a:r>
          </a:p>
          <a:p>
            <a:pPr>
              <a:lnSpc>
                <a:spcPct val="200000"/>
              </a:lnSpc>
              <a:buClr>
                <a:srgbClr val="EAB71F"/>
              </a:buClr>
              <a:buFont typeface="Courier New" panose="02070309020205020404" pitchFamily="49" charset="0"/>
              <a:buChar char="o"/>
            </a:pPr>
            <a:r>
              <a:rPr lang="en-US" sz="1800" dirty="0"/>
              <a:t>The satisfaction and joy of helping those in need</a:t>
            </a:r>
          </a:p>
          <a:p>
            <a:pPr>
              <a:lnSpc>
                <a:spcPct val="200000"/>
              </a:lnSpc>
              <a:buClr>
                <a:srgbClr val="EAB71F"/>
              </a:buClr>
              <a:buFont typeface="Courier New" panose="02070309020205020404" pitchFamily="49" charset="0"/>
              <a:buChar char="o"/>
            </a:pPr>
            <a:r>
              <a:rPr lang="en-US" sz="1800" dirty="0"/>
              <a:t>Networking opportunities with local and international community leaders</a:t>
            </a:r>
          </a:p>
          <a:p>
            <a:pPr>
              <a:lnSpc>
                <a:spcPct val="200000"/>
              </a:lnSpc>
              <a:buClr>
                <a:srgbClr val="EAB71F"/>
              </a:buClr>
              <a:buFont typeface="Courier New" panose="02070309020205020404" pitchFamily="49" charset="0"/>
              <a:buChar char="o"/>
            </a:pPr>
            <a:r>
              <a:rPr lang="en-US" sz="1800" dirty="0"/>
              <a:t>Friendship and fellowship with service minded people</a:t>
            </a:r>
          </a:p>
          <a:p>
            <a:pPr>
              <a:lnSpc>
                <a:spcPct val="200000"/>
              </a:lnSpc>
              <a:buClr>
                <a:srgbClr val="EAB71F"/>
              </a:buClr>
              <a:buFont typeface="Courier New" panose="02070309020205020404" pitchFamily="49" charset="0"/>
              <a:buChar char="o"/>
            </a:pPr>
            <a:r>
              <a:rPr lang="en-US" sz="1800" dirty="0"/>
              <a:t>Respect and credibility of being a 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Meetings</a:t>
            </a:r>
            <a:endParaRPr lang="en-US" dirty="0"/>
          </a:p>
        </p:txBody>
      </p:sp>
      <p:sp>
        <p:nvSpPr>
          <p:cNvPr id="4" name="Content Placeholder 4">
            <a:extLst>
              <a:ext uri="{FF2B5EF4-FFF2-40B4-BE49-F238E27FC236}">
                <a16:creationId xmlns:a16="http://schemas.microsoft.com/office/drawing/2014/main" id="{EC4DFD07-BFAF-D64A-A2A3-42A07CB1CEDF}"/>
              </a:ext>
            </a:extLst>
          </p:cNvPr>
          <p:cNvSpPr txBox="1">
            <a:spLocks/>
          </p:cNvSpPr>
          <p:nvPr/>
        </p:nvSpPr>
        <p:spPr bwMode="auto">
          <a:xfrm>
            <a:off x="132644" y="1028700"/>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lnSpc>
                <a:spcPct val="200000"/>
              </a:lnSpc>
              <a:buClr>
                <a:srgbClr val="EAB71F"/>
              </a:buClr>
              <a:buFont typeface="Courier New" panose="02070309020205020404" pitchFamily="49" charset="0"/>
              <a:buChar char="o"/>
            </a:pPr>
            <a:r>
              <a:rPr lang="en-US" sz="2000" b="1" dirty="0">
                <a:solidFill>
                  <a:srgbClr val="10233E"/>
                </a:solidFill>
              </a:rPr>
              <a:t>When: </a:t>
            </a:r>
          </a:p>
          <a:p>
            <a:pPr>
              <a:lnSpc>
                <a:spcPct val="200000"/>
              </a:lnSpc>
              <a:buClr>
                <a:srgbClr val="EAB71F"/>
              </a:buClr>
              <a:buFont typeface="Courier New" panose="02070309020205020404" pitchFamily="49" charset="0"/>
              <a:buChar char="o"/>
            </a:pPr>
            <a:r>
              <a:rPr lang="en-US" sz="2000" b="1" dirty="0">
                <a:solidFill>
                  <a:srgbClr val="10233E"/>
                </a:solidFill>
              </a:rPr>
              <a:t>Where: </a:t>
            </a:r>
            <a:endParaRPr lang="en-US" sz="2000" dirty="0"/>
          </a:p>
        </p:txBody>
      </p:sp>
      <p:sp>
        <p:nvSpPr>
          <p:cNvPr id="3" name="TextBox 2">
            <a:extLst>
              <a:ext uri="{FF2B5EF4-FFF2-40B4-BE49-F238E27FC236}">
                <a16:creationId xmlns:a16="http://schemas.microsoft.com/office/drawing/2014/main" id="{174B017D-2E0E-81D1-6A45-BF2F12A60A0C}"/>
              </a:ext>
            </a:extLst>
          </p:cNvPr>
          <p:cNvSpPr txBox="1"/>
          <p:nvPr/>
        </p:nvSpPr>
        <p:spPr>
          <a:xfrm>
            <a:off x="420927" y="3505200"/>
            <a:ext cx="8590429" cy="1200329"/>
          </a:xfrm>
          <a:prstGeom prst="rect">
            <a:avLst/>
          </a:prstGeom>
          <a:noFill/>
        </p:spPr>
        <p:txBody>
          <a:bodyPr wrap="none" rtlCol="0">
            <a:spAutoFit/>
          </a:bodyPr>
          <a:lstStyle/>
          <a:p>
            <a:r>
              <a:rPr lang="en-US" sz="2400" dirty="0">
                <a:highlight>
                  <a:srgbClr val="FFFF00"/>
                </a:highlight>
              </a:rPr>
              <a:t>Your Club, Your Way: You can decide what meeting format</a:t>
            </a:r>
          </a:p>
          <a:p>
            <a:r>
              <a:rPr lang="en-US" sz="2400" dirty="0">
                <a:highlight>
                  <a:srgbClr val="FFFF00"/>
                </a:highlight>
              </a:rPr>
              <a:t> best meets your club’s needs – in person, virtual  or hybrid.</a:t>
            </a:r>
          </a:p>
          <a:p>
            <a:endParaRPr lang="en-US" sz="2400" dirty="0">
              <a:highlight>
                <a:srgbClr val="FFFF00"/>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DOCUME~1\KHeyne\LOCALS~1\Temp\Temporary Internet Files\Content.IE5\F0WJ0XYM\MP900430936[1].jpg"/>
          <p:cNvPicPr>
            <a:picLocks noChangeAspect="1" noChangeArrowheads="1"/>
          </p:cNvPicPr>
          <p:nvPr/>
        </p:nvPicPr>
        <p:blipFill>
          <a:blip r:embed="rId3"/>
          <a:srcRect l="6792" t="12245" r="13061" b="8163"/>
          <a:stretch>
            <a:fillRect/>
          </a:stretch>
        </p:blipFill>
        <p:spPr bwMode="auto">
          <a:xfrm>
            <a:off x="5175739" y="3962400"/>
            <a:ext cx="3663461" cy="2421610"/>
          </a:xfrm>
          <a:prstGeom prst="rect">
            <a:avLst/>
          </a:prstGeom>
          <a:noFill/>
        </p:spPr>
      </p:pic>
      <p:sp>
        <p:nvSpPr>
          <p:cNvPr id="5" name="Content Placeholder 4">
            <a:extLst>
              <a:ext uri="{FF2B5EF4-FFF2-40B4-BE49-F238E27FC236}">
                <a16:creationId xmlns:a16="http://schemas.microsoft.com/office/drawing/2014/main" id="{A7C9F229-DC1A-EF43-84C6-7751FCEB6D78}"/>
              </a:ext>
            </a:extLst>
          </p:cNvPr>
          <p:cNvSpPr txBox="1">
            <a:spLocks/>
          </p:cNvSpPr>
          <p:nvPr/>
        </p:nvSpPr>
        <p:spPr bwMode="auto">
          <a:xfrm>
            <a:off x="152400" y="878204"/>
            <a:ext cx="8534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Annual Dues</a:t>
            </a:r>
          </a:p>
          <a:p>
            <a:pPr lvl="1">
              <a:buClr>
                <a:srgbClr val="EAB71F"/>
              </a:buClr>
              <a:buFont typeface="Arial" panose="020B0604020202020204" pitchFamily="34" charset="0"/>
              <a:buChar char="•"/>
            </a:pPr>
            <a:r>
              <a:rPr lang="en-US" sz="1800" dirty="0"/>
              <a:t>Club dues: </a:t>
            </a:r>
            <a:r>
              <a:rPr lang="en-US" sz="1800" b="1" dirty="0">
                <a:solidFill>
                  <a:srgbClr val="10233E"/>
                </a:solidFill>
              </a:rPr>
              <a:t>$___, which include:</a:t>
            </a:r>
            <a:endParaRPr lang="en-US" sz="1800" dirty="0"/>
          </a:p>
          <a:p>
            <a:pPr lvl="2">
              <a:buClr>
                <a:srgbClr val="EAB71F"/>
              </a:buClr>
              <a:buFont typeface="Wingdings" panose="05000000000000000000" pitchFamily="2" charset="2"/>
              <a:buChar char="q"/>
            </a:pPr>
            <a:r>
              <a:rPr lang="en-US" sz="1600" dirty="0"/>
              <a:t>Multiple District dues: </a:t>
            </a:r>
            <a:r>
              <a:rPr lang="en-US" sz="1600" b="1" dirty="0">
                <a:solidFill>
                  <a:srgbClr val="10233E"/>
                </a:solidFill>
              </a:rPr>
              <a:t>$16</a:t>
            </a:r>
          </a:p>
          <a:p>
            <a:pPr lvl="2">
              <a:buClr>
                <a:srgbClr val="EAB71F"/>
              </a:buClr>
              <a:buFont typeface="Wingdings" panose="05000000000000000000" pitchFamily="2" charset="2"/>
              <a:buChar char="q"/>
            </a:pPr>
            <a:r>
              <a:rPr lang="en-US" sz="1600" dirty="0"/>
              <a:t>International dues: </a:t>
            </a:r>
            <a:r>
              <a:rPr lang="en-US" sz="1600" b="1" dirty="0">
                <a:solidFill>
                  <a:srgbClr val="10233E"/>
                </a:solidFill>
              </a:rPr>
              <a:t>$50*</a:t>
            </a:r>
          </a:p>
          <a:p>
            <a:pPr lvl="2">
              <a:buClr>
                <a:srgbClr val="EAB71F"/>
              </a:buClr>
              <a:buFont typeface="Wingdings" panose="05000000000000000000" pitchFamily="2" charset="2"/>
              <a:buChar char="q"/>
            </a:pPr>
            <a:r>
              <a:rPr lang="en-US" sz="1600" dirty="0">
                <a:solidFill>
                  <a:srgbClr val="10233E"/>
                </a:solidFill>
              </a:rPr>
              <a:t>Remaining amount collected stays in the club admin account</a:t>
            </a:r>
          </a:p>
          <a:p>
            <a:pPr>
              <a:buClr>
                <a:srgbClr val="EAB71F"/>
              </a:buClr>
              <a:buFont typeface="Courier New" panose="02070309020205020404" pitchFamily="49" charset="0"/>
              <a:buChar char="o"/>
            </a:pPr>
            <a:endParaRPr lang="en-US" sz="1800" dirty="0"/>
          </a:p>
          <a:p>
            <a:pPr>
              <a:buClr>
                <a:srgbClr val="EAB71F"/>
              </a:buClr>
              <a:buFont typeface="Courier New" panose="02070309020205020404" pitchFamily="49" charset="0"/>
              <a:buChar char="o"/>
            </a:pPr>
            <a:r>
              <a:rPr lang="en-US" sz="1800" b="1" dirty="0">
                <a:solidFill>
                  <a:srgbClr val="10233E"/>
                </a:solidFill>
              </a:rPr>
              <a:t>Activities Budget – Commonly known as the Charity Account; funds collected from the public</a:t>
            </a:r>
          </a:p>
          <a:p>
            <a:pPr marL="0" indent="0">
              <a:buClr>
                <a:srgbClr val="EAB71F"/>
              </a:buClr>
              <a:buNone/>
            </a:pPr>
            <a:endParaRPr lang="en-US" sz="1800" b="1" dirty="0">
              <a:solidFill>
                <a:srgbClr val="10233E"/>
              </a:solidFill>
            </a:endParaRPr>
          </a:p>
          <a:p>
            <a:pPr>
              <a:buClr>
                <a:srgbClr val="EAB71F"/>
              </a:buClr>
              <a:buFont typeface="Courier New" panose="02070309020205020404" pitchFamily="49" charset="0"/>
              <a:buChar char="o"/>
            </a:pPr>
            <a:r>
              <a:rPr lang="en-US" sz="1800" b="1" dirty="0">
                <a:solidFill>
                  <a:srgbClr val="10233E"/>
                </a:solidFill>
              </a:rPr>
              <a:t>Administrative Budget – covers the cost of operating the club and paying MD and LCI dues; funds collected from members</a:t>
            </a:r>
            <a:endParaRPr lang="en-US" sz="1800" dirty="0"/>
          </a:p>
        </p:txBody>
      </p:sp>
      <p:sp>
        <p:nvSpPr>
          <p:cNvPr id="2" name="Title 1"/>
          <p:cNvSpPr>
            <a:spLocks noGrp="1"/>
          </p:cNvSpPr>
          <p:nvPr>
            <p:ph type="title"/>
          </p:nvPr>
        </p:nvSpPr>
        <p:spPr/>
        <p:txBody>
          <a:bodyPr/>
          <a:lstStyle/>
          <a:p>
            <a:r>
              <a:t>Dues and Budgets</a:t>
            </a:r>
            <a:endParaRPr lang="en-US" dirty="0"/>
          </a:p>
        </p:txBody>
      </p:sp>
      <p:sp>
        <p:nvSpPr>
          <p:cNvPr id="4" name="TextBox 3">
            <a:extLst>
              <a:ext uri="{FF2B5EF4-FFF2-40B4-BE49-F238E27FC236}">
                <a16:creationId xmlns:a16="http://schemas.microsoft.com/office/drawing/2014/main" id="{94EF656D-6F0D-F5A7-3200-6B74851B960C}"/>
              </a:ext>
            </a:extLst>
          </p:cNvPr>
          <p:cNvSpPr txBox="1"/>
          <p:nvPr/>
        </p:nvSpPr>
        <p:spPr>
          <a:xfrm>
            <a:off x="304800" y="5742801"/>
            <a:ext cx="6604693" cy="553998"/>
          </a:xfrm>
          <a:prstGeom prst="rect">
            <a:avLst/>
          </a:prstGeom>
          <a:noFill/>
        </p:spPr>
        <p:txBody>
          <a:bodyPr wrap="none" rtlCol="0">
            <a:spAutoFit/>
          </a:bodyPr>
          <a:lstStyle/>
          <a:p>
            <a:r>
              <a:rPr lang="en-US" sz="3000" dirty="0"/>
              <a:t>*</a:t>
            </a:r>
            <a:r>
              <a:rPr lang="en-US" dirty="0"/>
              <a:t>Family Members - International dues are invoiced at $25/year</a:t>
            </a:r>
            <a:endParaRPr lang="en-US" sz="3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We Communicate</a:t>
            </a:r>
            <a:endParaRPr lang="en-US" dirty="0"/>
          </a:p>
        </p:txBody>
      </p:sp>
      <p:sp>
        <p:nvSpPr>
          <p:cNvPr id="4" name="Content Placeholder 4">
            <a:extLst>
              <a:ext uri="{FF2B5EF4-FFF2-40B4-BE49-F238E27FC236}">
                <a16:creationId xmlns:a16="http://schemas.microsoft.com/office/drawing/2014/main" id="{87C2175D-177D-284A-8ACA-77C8B222E909}"/>
              </a:ext>
            </a:extLst>
          </p:cNvPr>
          <p:cNvSpPr txBox="1">
            <a:spLocks/>
          </p:cNvSpPr>
          <p:nvPr/>
        </p:nvSpPr>
        <p:spPr bwMode="auto">
          <a:xfrm>
            <a:off x="152400" y="2743200"/>
            <a:ext cx="7772400"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dirty="0"/>
              <a:t>Social Media</a:t>
            </a:r>
          </a:p>
          <a:p>
            <a:pPr lvl="1">
              <a:buClr>
                <a:srgbClr val="EAB71F"/>
              </a:buClr>
            </a:pPr>
            <a:r>
              <a:rPr lang="en-US" sz="1600" dirty="0"/>
              <a:t>Facebook</a:t>
            </a:r>
          </a:p>
          <a:p>
            <a:pPr lvl="1">
              <a:buClr>
                <a:srgbClr val="EAB71F"/>
              </a:buClr>
            </a:pPr>
            <a:r>
              <a:rPr lang="en-US" sz="1600" dirty="0"/>
              <a:t>Instagram</a:t>
            </a:r>
          </a:p>
          <a:p>
            <a:pPr lvl="1">
              <a:buClr>
                <a:srgbClr val="EAB71F"/>
              </a:buClr>
            </a:pPr>
            <a:r>
              <a:rPr lang="en-US" sz="1600" dirty="0"/>
              <a:t>YouTube</a:t>
            </a:r>
          </a:p>
          <a:p>
            <a:pPr lvl="1">
              <a:buClr>
                <a:srgbClr val="EAB71F"/>
              </a:buClr>
            </a:pPr>
            <a:r>
              <a:rPr lang="en-US" sz="1600" dirty="0"/>
              <a:t>X</a:t>
            </a:r>
          </a:p>
          <a:p>
            <a:pPr>
              <a:buClr>
                <a:srgbClr val="EAB71F"/>
              </a:buClr>
              <a:buFont typeface="Courier New" panose="02070309020205020404" pitchFamily="49" charset="0"/>
              <a:buChar char="o"/>
            </a:pPr>
            <a:endParaRPr lang="en-US" sz="2000" dirty="0"/>
          </a:p>
          <a:p>
            <a:pPr>
              <a:buClr>
                <a:srgbClr val="EAB71F"/>
              </a:buClr>
              <a:buFont typeface="Courier New" panose="02070309020205020404" pitchFamily="49" charset="0"/>
              <a:buChar char="o"/>
            </a:pPr>
            <a:r>
              <a:rPr lang="en-US" sz="2000" dirty="0"/>
              <a:t>Email Lists</a:t>
            </a:r>
          </a:p>
          <a:p>
            <a:pPr>
              <a:buClr>
                <a:srgbClr val="EAB71F"/>
              </a:buClr>
              <a:buFont typeface="Courier New" panose="02070309020205020404" pitchFamily="49" charset="0"/>
              <a:buChar char="o"/>
            </a:pPr>
            <a:endParaRPr lang="en-US" sz="2000" dirty="0"/>
          </a:p>
          <a:p>
            <a:pPr>
              <a:buClr>
                <a:srgbClr val="EAB71F"/>
              </a:buClr>
              <a:buFont typeface="Courier New" panose="02070309020205020404" pitchFamily="49" charset="0"/>
              <a:buChar char="o"/>
            </a:pPr>
            <a:r>
              <a:rPr lang="en-US" sz="2000" dirty="0"/>
              <a:t>Website – Custom website or free e-Clubhouse available, insert URL here.</a:t>
            </a:r>
          </a:p>
          <a:p>
            <a:pPr>
              <a:buClr>
                <a:srgbClr val="EAB71F"/>
              </a:buClr>
              <a:buFont typeface="Courier New" panose="02070309020205020404" pitchFamily="49" charset="0"/>
              <a:buChar char="o"/>
            </a:pPr>
            <a:endParaRPr lang="en-US" sz="2000" dirty="0"/>
          </a:p>
        </p:txBody>
      </p:sp>
      <p:sp>
        <p:nvSpPr>
          <p:cNvPr id="3" name="TextBox 2">
            <a:extLst>
              <a:ext uri="{FF2B5EF4-FFF2-40B4-BE49-F238E27FC236}">
                <a16:creationId xmlns:a16="http://schemas.microsoft.com/office/drawing/2014/main" id="{C185BA9D-50E7-4AA7-451E-C195C23B7854}"/>
              </a:ext>
            </a:extLst>
          </p:cNvPr>
          <p:cNvSpPr txBox="1"/>
          <p:nvPr/>
        </p:nvSpPr>
        <p:spPr>
          <a:xfrm>
            <a:off x="1094543" y="1295400"/>
            <a:ext cx="7439857" cy="954107"/>
          </a:xfrm>
          <a:prstGeom prst="rect">
            <a:avLst/>
          </a:prstGeom>
          <a:solidFill>
            <a:srgbClr val="FFFF00"/>
          </a:solidFill>
        </p:spPr>
        <p:txBody>
          <a:bodyPr wrap="none" rtlCol="0">
            <a:spAutoFit/>
          </a:bodyPr>
          <a:lstStyle/>
          <a:p>
            <a:r>
              <a:rPr lang="en-US" sz="2800" dirty="0"/>
              <a:t>Insert specific modes of club communication, </a:t>
            </a:r>
          </a:p>
          <a:p>
            <a:r>
              <a:rPr lang="en-US" sz="2800" dirty="0"/>
              <a:t>including telephone lists and chat groups.</a:t>
            </a:r>
          </a:p>
        </p:txBody>
      </p:sp>
      <p:pic>
        <p:nvPicPr>
          <p:cNvPr id="6" name="Picture 5" descr="A person and person talking on tin cans&#10;&#10;AI-generated content may be incorrect.">
            <a:extLst>
              <a:ext uri="{FF2B5EF4-FFF2-40B4-BE49-F238E27FC236}">
                <a16:creationId xmlns:a16="http://schemas.microsoft.com/office/drawing/2014/main" id="{B9AAB512-8FF4-E1C1-97C4-20466045E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2540000"/>
            <a:ext cx="4076700" cy="2717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4EA5037D-1B41-B943-B54D-F3E9A12C6B2B}"/>
              </a:ext>
            </a:extLst>
          </p:cNvPr>
          <p:cNvSpPr txBox="1">
            <a:spLocks/>
          </p:cNvSpPr>
          <p:nvPr/>
        </p:nvSpPr>
        <p:spPr bwMode="auto">
          <a:xfrm>
            <a:off x="304800" y="1143000"/>
            <a:ext cx="85344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2800" b="1" dirty="0" smtClean="0">
                <a:solidFill>
                  <a:schemeClr val="bg1"/>
                </a:solidFill>
                <a:latin typeface="+mj-lt"/>
                <a:ea typeface="+mj-ea"/>
                <a:cs typeface="+mj-cs"/>
              </a:defRPr>
            </a:lvl1pPr>
            <a:lvl2pPr algn="l" rtl="0" eaLnBrk="0" fontAlgn="base" hangingPunct="0">
              <a:spcBef>
                <a:spcPct val="0"/>
              </a:spcBef>
              <a:spcAft>
                <a:spcPct val="0"/>
              </a:spcAft>
              <a:defRPr sz="2500" b="1">
                <a:solidFill>
                  <a:schemeClr val="tx1"/>
                </a:solidFill>
                <a:latin typeface="Arial" charset="0"/>
              </a:defRPr>
            </a:lvl2pPr>
            <a:lvl3pPr algn="l" rtl="0" eaLnBrk="0" fontAlgn="base" hangingPunct="0">
              <a:spcBef>
                <a:spcPct val="0"/>
              </a:spcBef>
              <a:spcAft>
                <a:spcPct val="0"/>
              </a:spcAft>
              <a:defRPr sz="2500" b="1">
                <a:solidFill>
                  <a:schemeClr val="tx1"/>
                </a:solidFill>
                <a:latin typeface="Arial" charset="0"/>
              </a:defRPr>
            </a:lvl3pPr>
            <a:lvl4pPr algn="l" rtl="0" eaLnBrk="0" fontAlgn="base" hangingPunct="0">
              <a:spcBef>
                <a:spcPct val="0"/>
              </a:spcBef>
              <a:spcAft>
                <a:spcPct val="0"/>
              </a:spcAft>
              <a:defRPr sz="2500" b="1">
                <a:solidFill>
                  <a:schemeClr val="tx1"/>
                </a:solidFill>
                <a:latin typeface="Arial" charset="0"/>
              </a:defRPr>
            </a:lvl4pPr>
            <a:lvl5pPr algn="l" rtl="0" eaLnBrk="0" fontAlgn="base" hangingPunct="0">
              <a:spcBef>
                <a:spcPct val="0"/>
              </a:spcBef>
              <a:spcAft>
                <a:spcPct val="0"/>
              </a:spcAft>
              <a:defRPr sz="2500" b="1">
                <a:solidFill>
                  <a:schemeClr val="tx1"/>
                </a:solidFill>
                <a:latin typeface="Arial" charset="0"/>
              </a:defRPr>
            </a:lvl5pPr>
            <a:lvl6pPr marL="457200" algn="l" rtl="0" fontAlgn="base">
              <a:spcBef>
                <a:spcPct val="0"/>
              </a:spcBef>
              <a:spcAft>
                <a:spcPct val="0"/>
              </a:spcAft>
              <a:defRPr sz="2400">
                <a:solidFill>
                  <a:schemeClr val="tx2"/>
                </a:solidFill>
                <a:latin typeface="Arial" charset="0"/>
              </a:defRPr>
            </a:lvl6pPr>
            <a:lvl7pPr marL="914400" algn="l" rtl="0" fontAlgn="base">
              <a:spcBef>
                <a:spcPct val="0"/>
              </a:spcBef>
              <a:spcAft>
                <a:spcPct val="0"/>
              </a:spcAft>
              <a:defRPr sz="2400">
                <a:solidFill>
                  <a:schemeClr val="tx2"/>
                </a:solidFill>
                <a:latin typeface="Arial" charset="0"/>
              </a:defRPr>
            </a:lvl7pPr>
            <a:lvl8pPr marL="1371600" algn="l" rtl="0" fontAlgn="base">
              <a:spcBef>
                <a:spcPct val="0"/>
              </a:spcBef>
              <a:spcAft>
                <a:spcPct val="0"/>
              </a:spcAft>
              <a:defRPr sz="2400">
                <a:solidFill>
                  <a:schemeClr val="tx2"/>
                </a:solidFill>
                <a:latin typeface="Arial" charset="0"/>
              </a:defRPr>
            </a:lvl8pPr>
            <a:lvl9pPr marL="1828800" algn="l" rtl="0" fontAlgn="base">
              <a:spcBef>
                <a:spcPct val="0"/>
              </a:spcBef>
              <a:spcAft>
                <a:spcPct val="0"/>
              </a:spcAft>
              <a:defRPr sz="2400">
                <a:solidFill>
                  <a:schemeClr val="tx2"/>
                </a:solidFill>
                <a:latin typeface="Arial" charset="0"/>
              </a:defRPr>
            </a:lvl9pPr>
          </a:lstStyle>
          <a:p>
            <a:pPr algn="ctr"/>
            <a:r>
              <a:rPr lang="en-US" sz="4000" kern="0" dirty="0"/>
              <a:t>Our District &amp; Multiple District</a:t>
            </a:r>
          </a:p>
        </p:txBody>
      </p:sp>
      <p:pic>
        <p:nvPicPr>
          <p:cNvPr id="7" name="Picture 6" descr="A map of the state of virginia&#10;&#10;AI-generated content may be incorrect.">
            <a:extLst>
              <a:ext uri="{FF2B5EF4-FFF2-40B4-BE49-F238E27FC236}">
                <a16:creationId xmlns:a16="http://schemas.microsoft.com/office/drawing/2014/main" id="{2A1655C3-2496-8DA6-78A7-50876CEA8E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28794" y="2286000"/>
            <a:ext cx="5486411" cy="365760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dirty="0"/>
              <a:t>New Member Orientation Summary</a:t>
            </a:r>
            <a:endParaRPr lang="en-US" dirty="0"/>
          </a:p>
        </p:txBody>
      </p:sp>
      <p:sp>
        <p:nvSpPr>
          <p:cNvPr id="7" name="Content Placeholder 6"/>
          <p:cNvSpPr>
            <a:spLocks noGrp="1"/>
          </p:cNvSpPr>
          <p:nvPr>
            <p:ph idx="4294967295"/>
          </p:nvPr>
        </p:nvSpPr>
        <p:spPr>
          <a:xfrm>
            <a:off x="457200" y="3124200"/>
            <a:ext cx="7772400" cy="3352800"/>
          </a:xfrm>
        </p:spPr>
        <p:txBody>
          <a:bodyPr/>
          <a:lstStyle/>
          <a:p>
            <a:pPr marL="0" indent="0">
              <a:buClr>
                <a:srgbClr val="F4B500"/>
              </a:buClr>
              <a:buNone/>
            </a:pPr>
            <a:r>
              <a:rPr lang="en-US" b="1" dirty="0">
                <a:solidFill>
                  <a:schemeClr val="bg1"/>
                </a:solidFill>
              </a:rPr>
              <a:t>New member orientation is broken out into </a:t>
            </a:r>
            <a:br>
              <a:rPr lang="en-US" b="1" dirty="0">
                <a:solidFill>
                  <a:schemeClr val="bg1"/>
                </a:solidFill>
              </a:rPr>
            </a:br>
            <a:r>
              <a:rPr lang="en-US" b="1" dirty="0">
                <a:solidFill>
                  <a:schemeClr val="bg1"/>
                </a:solidFill>
              </a:rPr>
              <a:t>four sections:</a:t>
            </a:r>
          </a:p>
          <a:p>
            <a:pPr lvl="1">
              <a:buClr>
                <a:srgbClr val="F4B500"/>
              </a:buClr>
              <a:buFont typeface="Courier New" panose="02070309020205020404" pitchFamily="49" charset="0"/>
              <a:buChar char="o"/>
            </a:pPr>
            <a:r>
              <a:rPr lang="en-US" dirty="0">
                <a:solidFill>
                  <a:schemeClr val="bg1"/>
                </a:solidFill>
              </a:rPr>
              <a:t>Who Lions Are</a:t>
            </a:r>
          </a:p>
          <a:p>
            <a:pPr lvl="1">
              <a:buClr>
                <a:srgbClr val="F4B500"/>
              </a:buClr>
              <a:buFont typeface="Courier New" panose="02070309020205020404" pitchFamily="49" charset="0"/>
              <a:buChar char="o"/>
            </a:pPr>
            <a:r>
              <a:rPr lang="en-US" dirty="0">
                <a:solidFill>
                  <a:schemeClr val="bg1"/>
                </a:solidFill>
              </a:rPr>
              <a:t>Your Club</a:t>
            </a:r>
          </a:p>
          <a:p>
            <a:pPr lvl="1">
              <a:buClr>
                <a:srgbClr val="F4B500"/>
              </a:buClr>
              <a:buFont typeface="Courier New" panose="02070309020205020404" pitchFamily="49" charset="0"/>
              <a:buChar char="o"/>
            </a:pPr>
            <a:r>
              <a:rPr lang="en-US" dirty="0">
                <a:solidFill>
                  <a:schemeClr val="bg1"/>
                </a:solidFill>
              </a:rPr>
              <a:t>District and Multiple District / Lions of the United States</a:t>
            </a:r>
          </a:p>
          <a:p>
            <a:pPr lvl="1">
              <a:buClr>
                <a:srgbClr val="F4B500"/>
              </a:buClr>
              <a:buFont typeface="Courier New" panose="02070309020205020404" pitchFamily="49" charset="0"/>
              <a:buChar char="o"/>
            </a:pPr>
            <a:r>
              <a:rPr lang="en-US" dirty="0">
                <a:solidFill>
                  <a:schemeClr val="bg1"/>
                </a:solidFill>
              </a:rPr>
              <a:t>Lions Clubs International (LCI)</a:t>
            </a:r>
          </a:p>
        </p:txBody>
      </p:sp>
      <p:pic>
        <p:nvPicPr>
          <p:cNvPr id="9" name="Picture Placeholder 8"/>
          <p:cNvPicPr>
            <a:picLocks noGrp="1" noChangeAspect="1"/>
          </p:cNvPicPr>
          <p:nvPr>
            <p:ph type="pic" sz="quarter" idx="4294967295"/>
          </p:nvPr>
        </p:nvPicPr>
        <p:blipFill rotWithShape="1">
          <a:blip r:embed="rId3" cstate="print">
            <a:extLst>
              <a:ext uri="{28A0092B-C50C-407E-A947-70E740481C1C}">
                <a14:useLocalDpi xmlns:a14="http://schemas.microsoft.com/office/drawing/2010/main" val="0"/>
              </a:ext>
            </a:extLst>
          </a:blip>
          <a:srcRect l="-505" t="82221" r="505" b="-403"/>
          <a:stretch/>
        </p:blipFill>
        <p:spPr>
          <a:xfrm>
            <a:off x="571500" y="1219200"/>
            <a:ext cx="7543800" cy="137160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t>Organizational Structure</a:t>
            </a:r>
            <a:endParaRPr lang="en-US" dirty="0"/>
          </a:p>
        </p:txBody>
      </p:sp>
      <p:sp>
        <p:nvSpPr>
          <p:cNvPr id="6" name="Content Placeholder 4">
            <a:extLst>
              <a:ext uri="{FF2B5EF4-FFF2-40B4-BE49-F238E27FC236}">
                <a16:creationId xmlns:a16="http://schemas.microsoft.com/office/drawing/2014/main" id="{ABD4EA2E-BE2C-3A46-AC4A-A940CD48E1B4}"/>
              </a:ext>
            </a:extLst>
          </p:cNvPr>
          <p:cNvSpPr txBox="1">
            <a:spLocks/>
          </p:cNvSpPr>
          <p:nvPr/>
        </p:nvSpPr>
        <p:spPr bwMode="auto">
          <a:xfrm>
            <a:off x="152400" y="1118616"/>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Worldwide there about 750 districts with 35 or more clubs and at least 1,250 members in each district.</a:t>
            </a:r>
            <a:endParaRPr lang="en-US" sz="1800" dirty="0"/>
          </a:p>
          <a:p>
            <a:pPr lvl="1">
              <a:buClr>
                <a:srgbClr val="EAB71F"/>
              </a:buClr>
              <a:buFont typeface="Arial" panose="020B0604020202020204" pitchFamily="34" charset="0"/>
              <a:buChar char="•"/>
            </a:pPr>
            <a:r>
              <a:rPr lang="en-US" sz="1800" dirty="0"/>
              <a:t>Each district has a district governor</a:t>
            </a:r>
          </a:p>
          <a:p>
            <a:pPr lvl="1">
              <a:buClr>
                <a:srgbClr val="EAB71F"/>
              </a:buClr>
              <a:buFont typeface="Arial" panose="020B0604020202020204" pitchFamily="34" charset="0"/>
              <a:buChar char="•"/>
            </a:pPr>
            <a:endParaRPr lang="en-US" sz="1800" dirty="0"/>
          </a:p>
          <a:p>
            <a:pPr>
              <a:buClr>
                <a:srgbClr val="EAB71F"/>
              </a:buClr>
              <a:buFont typeface="Courier New" panose="02070309020205020404" pitchFamily="49" charset="0"/>
              <a:buChar char="o"/>
            </a:pPr>
            <a:r>
              <a:rPr lang="en-US" sz="1800" b="1" dirty="0">
                <a:solidFill>
                  <a:srgbClr val="10233E"/>
                </a:solidFill>
              </a:rPr>
              <a:t>Multiple districts are formed by two or more districts within a territory.</a:t>
            </a:r>
          </a:p>
          <a:p>
            <a:pPr marL="0" indent="0">
              <a:buClr>
                <a:srgbClr val="EAB71F"/>
              </a:buClr>
              <a:buNone/>
            </a:pPr>
            <a:endParaRPr lang="en-US" sz="1800" b="1" dirty="0">
              <a:solidFill>
                <a:srgbClr val="10233E"/>
              </a:solidFill>
            </a:endParaRPr>
          </a:p>
          <a:p>
            <a:pPr>
              <a:buClr>
                <a:srgbClr val="EAB71F"/>
              </a:buClr>
              <a:buFont typeface="Courier New" panose="02070309020205020404" pitchFamily="49" charset="0"/>
              <a:buChar char="o"/>
            </a:pPr>
            <a:r>
              <a:rPr lang="en-US" sz="1800" b="1" dirty="0">
                <a:solidFill>
                  <a:srgbClr val="10233E"/>
                </a:solidFill>
              </a:rPr>
              <a:t>Our Multiple District: MD 24 Lions of Virginia</a:t>
            </a:r>
          </a:p>
          <a:p>
            <a:pPr>
              <a:buClr>
                <a:srgbClr val="EAB71F"/>
              </a:buClr>
              <a:buFont typeface="Courier New" panose="02070309020205020404" pitchFamily="49" charset="0"/>
              <a:buChar char="o"/>
            </a:pPr>
            <a:endParaRPr lang="en-US" sz="1800" b="1" dirty="0">
              <a:solidFill>
                <a:srgbClr val="10233E"/>
              </a:solidFill>
            </a:endParaRPr>
          </a:p>
          <a:p>
            <a:pPr>
              <a:buClr>
                <a:srgbClr val="EAB71F"/>
              </a:buClr>
              <a:buFont typeface="Courier New" panose="02070309020205020404" pitchFamily="49" charset="0"/>
              <a:buChar char="o"/>
            </a:pPr>
            <a:r>
              <a:rPr lang="en-US" sz="1800" b="1" dirty="0">
                <a:solidFill>
                  <a:srgbClr val="10233E"/>
                </a:solidFill>
              </a:rPr>
              <a:t>Our District: 24-L (Northern Virginia, West and South to the Blue Ridge and Shenandoah Valley)</a:t>
            </a:r>
          </a:p>
          <a:p>
            <a:pPr>
              <a:buClr>
                <a:srgbClr val="EAB71F"/>
              </a:buClr>
              <a:buFont typeface="Courier New" panose="02070309020205020404" pitchFamily="49" charset="0"/>
              <a:buChar char="o"/>
            </a:pPr>
            <a:endParaRPr lang="en-US"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District Leadership </a:t>
            </a:r>
            <a:r>
              <a:rPr lang="en-US" sz="2000" dirty="0"/>
              <a:t>(July 1, 2025 – June 30, 2026)</a:t>
            </a:r>
            <a:endParaRPr lang="en-US" dirty="0"/>
          </a:p>
        </p:txBody>
      </p:sp>
      <p:sp>
        <p:nvSpPr>
          <p:cNvPr id="4" name="Content Placeholder 4">
            <a:extLst>
              <a:ext uri="{FF2B5EF4-FFF2-40B4-BE49-F238E27FC236}">
                <a16:creationId xmlns:a16="http://schemas.microsoft.com/office/drawing/2014/main" id="{E599541D-5DE6-BE4B-9698-99FC04C3F7F1}"/>
              </a:ext>
            </a:extLst>
          </p:cNvPr>
          <p:cNvSpPr txBox="1">
            <a:spLocks/>
          </p:cNvSpPr>
          <p:nvPr/>
        </p:nvSpPr>
        <p:spPr bwMode="auto">
          <a:xfrm>
            <a:off x="152400" y="1118616"/>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District Governor- Dan Visone, Aquia </a:t>
            </a:r>
            <a:r>
              <a:rPr lang="en-US" sz="2000" b="1" dirty="0" err="1">
                <a:solidFill>
                  <a:srgbClr val="10233E"/>
                </a:solidFill>
              </a:rPr>
              <a:t>Harbour</a:t>
            </a:r>
            <a:r>
              <a:rPr lang="en-US" sz="2000" b="1" dirty="0">
                <a:solidFill>
                  <a:srgbClr val="10233E"/>
                </a:solidFill>
              </a:rPr>
              <a:t> Host</a:t>
            </a:r>
            <a:endParaRPr lang="en-US" sz="2000" dirty="0"/>
          </a:p>
          <a:p>
            <a:pPr>
              <a:buClr>
                <a:srgbClr val="EAB71F"/>
              </a:buClr>
              <a:buFont typeface="Courier New" panose="02070309020205020404" pitchFamily="49" charset="0"/>
              <a:buChar char="o"/>
            </a:pPr>
            <a:r>
              <a:rPr lang="en-US" sz="2000" b="1" dirty="0">
                <a:solidFill>
                  <a:srgbClr val="10233E"/>
                </a:solidFill>
              </a:rPr>
              <a:t>First Vice District Governor: Chuck Schwab, Broadway </a:t>
            </a:r>
          </a:p>
          <a:p>
            <a:pPr>
              <a:buClr>
                <a:srgbClr val="EAB71F"/>
              </a:buClr>
              <a:buFont typeface="Courier New" panose="02070309020205020404" pitchFamily="49" charset="0"/>
              <a:buChar char="o"/>
            </a:pPr>
            <a:r>
              <a:rPr lang="en-US" sz="2000" b="1" dirty="0">
                <a:solidFill>
                  <a:srgbClr val="10233E"/>
                </a:solidFill>
              </a:rPr>
              <a:t>Second Vice District Governor: Greg DeRosa, Fairfax Host</a:t>
            </a:r>
            <a:endParaRPr lang="en-US" sz="2000" dirty="0"/>
          </a:p>
          <a:p>
            <a:pPr>
              <a:buClr>
                <a:srgbClr val="EAB71F"/>
              </a:buClr>
              <a:buFont typeface="Courier New" panose="02070309020205020404" pitchFamily="49" charset="0"/>
              <a:buChar char="o"/>
            </a:pPr>
            <a:r>
              <a:rPr lang="en-US" sz="2000" b="1" dirty="0">
                <a:solidFill>
                  <a:srgbClr val="10233E"/>
                </a:solidFill>
              </a:rPr>
              <a:t>Cabinet Secretary: Vicki Davies, Stephens City</a:t>
            </a:r>
          </a:p>
          <a:p>
            <a:pPr>
              <a:buClr>
                <a:srgbClr val="EAB71F"/>
              </a:buClr>
              <a:buFont typeface="Courier New" panose="02070309020205020404" pitchFamily="49" charset="0"/>
              <a:buChar char="o"/>
            </a:pPr>
            <a:r>
              <a:rPr lang="en-US" sz="2000" b="1" dirty="0">
                <a:solidFill>
                  <a:srgbClr val="10233E"/>
                </a:solidFill>
              </a:rPr>
              <a:t>Treasurer: Thomas Rachele, Montclair Lions Club</a:t>
            </a:r>
          </a:p>
          <a:p>
            <a:pPr>
              <a:buClr>
                <a:srgbClr val="EAB71F"/>
              </a:buClr>
              <a:buFont typeface="Courier New" panose="02070309020205020404" pitchFamily="49" charset="0"/>
              <a:buChar char="o"/>
            </a:pPr>
            <a:r>
              <a:rPr lang="en-US" sz="2000" b="1" dirty="0">
                <a:solidFill>
                  <a:srgbClr val="10233E"/>
                </a:solidFill>
              </a:rPr>
              <a:t>Region/Zone:  </a:t>
            </a:r>
            <a:r>
              <a:rPr lang="en-US" sz="2000" b="1" dirty="0">
                <a:solidFill>
                  <a:srgbClr val="10233E"/>
                </a:solidFill>
                <a:highlight>
                  <a:srgbClr val="FFFF00"/>
                </a:highlight>
              </a:rPr>
              <a:t>&lt;Insert your Region/Zone here (Chair)&gt;</a:t>
            </a:r>
            <a:endParaRPr lang="en-US" sz="2000" dirty="0">
              <a:highlight>
                <a:srgbClr val="FFFF00"/>
              </a:highlight>
            </a:endParaRPr>
          </a:p>
          <a:p>
            <a:pPr>
              <a:buClr>
                <a:srgbClr val="EAB71F"/>
              </a:buClr>
              <a:buFont typeface="Courier New" panose="02070309020205020404" pitchFamily="49" charset="0"/>
              <a:buChar char="o"/>
            </a:pPr>
            <a:r>
              <a:rPr lang="en-US" sz="2000" b="1" dirty="0">
                <a:solidFill>
                  <a:srgbClr val="10233E"/>
                </a:solidFill>
              </a:rPr>
              <a:t>Immediate Past District Governor: James Cech, Montclair</a:t>
            </a:r>
          </a:p>
          <a:p>
            <a:pPr>
              <a:buClr>
                <a:srgbClr val="EAB71F"/>
              </a:buClr>
              <a:buFont typeface="Courier New" panose="02070309020205020404" pitchFamily="49" charset="0"/>
              <a:buChar char="o"/>
            </a:pPr>
            <a:r>
              <a:rPr lang="en-US" sz="2000" b="1" dirty="0">
                <a:solidFill>
                  <a:srgbClr val="10233E"/>
                </a:solidFill>
              </a:rPr>
              <a:t>Council Chair: DG-E Dan Visone, Aquia </a:t>
            </a:r>
            <a:r>
              <a:rPr lang="en-US" sz="2000" b="1" dirty="0" err="1">
                <a:solidFill>
                  <a:srgbClr val="10233E"/>
                </a:solidFill>
              </a:rPr>
              <a:t>Harbour</a:t>
            </a:r>
            <a:r>
              <a:rPr lang="en-US" sz="2000" b="1" dirty="0">
                <a:solidFill>
                  <a:srgbClr val="10233E"/>
                </a:solidFill>
              </a:rPr>
              <a:t> Host</a:t>
            </a:r>
            <a:endParaRPr lang="en-US" sz="2000" dirty="0"/>
          </a:p>
          <a:p>
            <a:pPr>
              <a:buClr>
                <a:srgbClr val="EAB71F"/>
              </a:buClr>
              <a:buFont typeface="Courier New" panose="02070309020205020404" pitchFamily="49" charset="0"/>
              <a:buChar char="o"/>
            </a:pPr>
            <a:r>
              <a:rPr lang="en-US" sz="2000" b="1" dirty="0">
                <a:solidFill>
                  <a:srgbClr val="10233E"/>
                </a:solidFill>
              </a:rPr>
              <a:t>Global Action Team:</a:t>
            </a:r>
          </a:p>
          <a:p>
            <a:pPr lvl="1">
              <a:buClr>
                <a:srgbClr val="EAB71F"/>
              </a:buClr>
              <a:buFont typeface="Arial" panose="020B0604020202020204" pitchFamily="34" charset="0"/>
              <a:buChar char="•"/>
            </a:pPr>
            <a:r>
              <a:rPr lang="en-US" sz="1600" dirty="0"/>
              <a:t>Global Action Team District Chairperson (District Governor): Dan Visone</a:t>
            </a:r>
          </a:p>
          <a:p>
            <a:pPr lvl="1">
              <a:buClr>
                <a:srgbClr val="EAB71F"/>
              </a:buClr>
              <a:buFont typeface="Arial" panose="020B0604020202020204" pitchFamily="34" charset="0"/>
              <a:buChar char="•"/>
            </a:pPr>
            <a:r>
              <a:rPr lang="en-US" sz="1600" dirty="0"/>
              <a:t>Global Membership Team District Coordinators: PCC Glen Logan</a:t>
            </a:r>
          </a:p>
          <a:p>
            <a:pPr lvl="1">
              <a:buClr>
                <a:srgbClr val="EAB71F"/>
              </a:buClr>
              <a:buFont typeface="Arial" panose="020B0604020202020204" pitchFamily="34" charset="0"/>
              <a:buChar char="•"/>
            </a:pPr>
            <a:r>
              <a:rPr lang="en-US" sz="1600" dirty="0"/>
              <a:t>Global Leadership Team District Coordinator: PCC Wilma Murphy</a:t>
            </a:r>
          </a:p>
          <a:p>
            <a:pPr lvl="1">
              <a:buClr>
                <a:srgbClr val="EAB71F"/>
              </a:buClr>
              <a:buFont typeface="Arial" panose="020B0604020202020204" pitchFamily="34" charset="0"/>
              <a:buChar char="•"/>
            </a:pPr>
            <a:r>
              <a:rPr lang="en-US" sz="1600" dirty="0"/>
              <a:t>Global Service Team District Coordinator: Evelyn Marr</a:t>
            </a:r>
          </a:p>
          <a:p>
            <a:pPr marL="457200" lvl="1" indent="0">
              <a:buClr>
                <a:srgbClr val="EAB71F"/>
              </a:buClr>
              <a:buNone/>
            </a:pPr>
            <a:endParaRPr lang="en-US" sz="2000" dirty="0"/>
          </a:p>
        </p:txBody>
      </p:sp>
    </p:spTree>
    <p:extLst>
      <p:ext uri="{BB962C8B-B14F-4D97-AF65-F5344CB8AC3E}">
        <p14:creationId xmlns:p14="http://schemas.microsoft.com/office/powerpoint/2010/main" val="3630865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District Conferences and State Convention</a:t>
            </a:r>
            <a:endParaRPr lang="en-US" dirty="0"/>
          </a:p>
        </p:txBody>
      </p:sp>
      <p:sp>
        <p:nvSpPr>
          <p:cNvPr id="4" name="Content Placeholder 4">
            <a:extLst>
              <a:ext uri="{FF2B5EF4-FFF2-40B4-BE49-F238E27FC236}">
                <a16:creationId xmlns:a16="http://schemas.microsoft.com/office/drawing/2014/main" id="{9B5EF436-5655-434C-987B-EF114AFC9FE8}"/>
              </a:ext>
            </a:extLst>
          </p:cNvPr>
          <p:cNvSpPr txBox="1">
            <a:spLocks/>
          </p:cNvSpPr>
          <p:nvPr/>
        </p:nvSpPr>
        <p:spPr bwMode="auto">
          <a:xfrm>
            <a:off x="152400" y="1118616"/>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District conferences are held to:</a:t>
            </a:r>
          </a:p>
          <a:p>
            <a:pPr lvl="1">
              <a:buClr>
                <a:srgbClr val="EAB71F"/>
              </a:buClr>
              <a:buFont typeface="Arial" panose="020B0604020202020204" pitchFamily="34" charset="0"/>
              <a:buChar char="•"/>
            </a:pPr>
            <a:r>
              <a:rPr lang="en-US" sz="1600" dirty="0"/>
              <a:t>Develop fellowship among the Lions of the district</a:t>
            </a:r>
          </a:p>
          <a:p>
            <a:pPr lvl="1">
              <a:buClr>
                <a:srgbClr val="EAB71F"/>
              </a:buClr>
              <a:buFont typeface="Arial" panose="020B0604020202020204" pitchFamily="34" charset="0"/>
              <a:buChar char="•"/>
            </a:pPr>
            <a:r>
              <a:rPr lang="en-US" sz="1600" dirty="0"/>
              <a:t>Conduct general district business</a:t>
            </a:r>
          </a:p>
          <a:p>
            <a:pPr lvl="1">
              <a:buClr>
                <a:srgbClr val="EAB71F"/>
              </a:buClr>
              <a:buFont typeface="Arial" panose="020B0604020202020204" pitchFamily="34" charset="0"/>
              <a:buChar char="•"/>
            </a:pPr>
            <a:r>
              <a:rPr lang="en-US" sz="1600" dirty="0"/>
              <a:t>Conduct seminars</a:t>
            </a:r>
          </a:p>
          <a:p>
            <a:pPr lvl="1">
              <a:buClr>
                <a:srgbClr val="EAB71F"/>
              </a:buClr>
              <a:buFont typeface="Courier New" panose="02070309020205020404" pitchFamily="49" charset="0"/>
              <a:buChar char="o"/>
            </a:pPr>
            <a:endParaRPr lang="en-US" sz="16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District 24-L Fall Conference (2025)</a:t>
            </a:r>
          </a:p>
          <a:p>
            <a:pPr lvl="1">
              <a:buClr>
                <a:srgbClr val="EAB71F"/>
              </a:buClr>
              <a:buFont typeface="Wingdings" panose="05000000000000000000" pitchFamily="2" charset="2"/>
              <a:buChar char="ü"/>
            </a:pPr>
            <a:r>
              <a:rPr lang="en-US" sz="1600" b="1" dirty="0">
                <a:solidFill>
                  <a:srgbClr val="10233E"/>
                </a:solidFill>
              </a:rPr>
              <a:t>September 27, 2025:  St. Paul’s Lutheran Church, Stafford, VA</a:t>
            </a:r>
          </a:p>
          <a:p>
            <a:pPr lvl="1">
              <a:buClr>
                <a:srgbClr val="EAB71F"/>
              </a:buClr>
              <a:buFont typeface="Courier New" panose="02070309020205020404" pitchFamily="49" charset="0"/>
              <a:buChar char="o"/>
            </a:pPr>
            <a:endParaRPr lang="en-US" sz="16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District 24-L Winter Conference (2026)</a:t>
            </a:r>
          </a:p>
          <a:p>
            <a:pPr lvl="1">
              <a:buClr>
                <a:srgbClr val="EAB71F"/>
              </a:buClr>
            </a:pPr>
            <a:r>
              <a:rPr lang="en-US" sz="1600" b="1" dirty="0">
                <a:solidFill>
                  <a:srgbClr val="10233E"/>
                </a:solidFill>
              </a:rPr>
              <a:t>January 10, 2026: Winchester Moose Lodge, Winchester, VA</a:t>
            </a:r>
          </a:p>
          <a:p>
            <a:pPr lvl="1">
              <a:buClr>
                <a:srgbClr val="EAB71F"/>
              </a:buClr>
            </a:pPr>
            <a:endParaRPr lang="en-US" sz="16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Lions of Virginia State Convention</a:t>
            </a:r>
          </a:p>
          <a:p>
            <a:pPr lvl="1">
              <a:buClr>
                <a:srgbClr val="EAB71F"/>
              </a:buClr>
              <a:buFont typeface="Arial" panose="020B0604020202020204" pitchFamily="34" charset="0"/>
              <a:buChar char="•"/>
            </a:pPr>
            <a:r>
              <a:rPr lang="en-US" sz="1600" dirty="0"/>
              <a:t>Develop fellowship among the Lions of the multiple district (across Virginia)</a:t>
            </a:r>
          </a:p>
          <a:p>
            <a:pPr lvl="1">
              <a:buClr>
                <a:srgbClr val="EAB71F"/>
              </a:buClr>
              <a:buFont typeface="Arial" panose="020B0604020202020204" pitchFamily="34" charset="0"/>
              <a:buChar char="•"/>
            </a:pPr>
            <a:r>
              <a:rPr lang="en-US" sz="1600" dirty="0"/>
              <a:t>Conduct general district business</a:t>
            </a:r>
          </a:p>
          <a:p>
            <a:pPr lvl="1">
              <a:buClr>
                <a:srgbClr val="EAB71F"/>
              </a:buClr>
              <a:buFont typeface="Arial" panose="020B0604020202020204" pitchFamily="34" charset="0"/>
              <a:buChar char="•"/>
            </a:pPr>
            <a:r>
              <a:rPr lang="en-US" sz="1600" dirty="0"/>
              <a:t>Elect the district governor and vice district governors</a:t>
            </a:r>
          </a:p>
          <a:p>
            <a:pPr lvl="1">
              <a:buClr>
                <a:srgbClr val="EAB71F"/>
              </a:buClr>
              <a:buFont typeface="Arial" panose="020B0604020202020204" pitchFamily="34" charset="0"/>
              <a:buChar char="•"/>
            </a:pPr>
            <a:r>
              <a:rPr lang="en-US" sz="1600" dirty="0"/>
              <a:t>Conduct seminars</a:t>
            </a:r>
          </a:p>
          <a:p>
            <a:pPr marL="457200" lvl="1" indent="0">
              <a:buClr>
                <a:srgbClr val="EAB71F"/>
              </a:buClr>
              <a:buNone/>
            </a:pPr>
            <a:endParaRPr lang="en-US" sz="1600" b="1" dirty="0">
              <a:solidFill>
                <a:srgbClr val="10233E"/>
              </a:solidFill>
            </a:endParaRPr>
          </a:p>
          <a:p>
            <a:pPr lvl="1">
              <a:buClr>
                <a:srgbClr val="EAB71F"/>
              </a:buClr>
              <a:buFont typeface="Courier New" panose="02070309020205020404" pitchFamily="49" charset="0"/>
              <a:buChar char="o"/>
            </a:pP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2500" dirty="0"/>
              <a:t>How the District and Multiple District Communicate</a:t>
            </a:r>
            <a:endParaRPr lang="en-US" sz="2500" dirty="0"/>
          </a:p>
        </p:txBody>
      </p:sp>
      <p:sp>
        <p:nvSpPr>
          <p:cNvPr id="4" name="Content Placeholder 4">
            <a:extLst>
              <a:ext uri="{FF2B5EF4-FFF2-40B4-BE49-F238E27FC236}">
                <a16:creationId xmlns:a16="http://schemas.microsoft.com/office/drawing/2014/main" id="{24E71431-DB75-7145-B7B0-DDF8827C6765}"/>
              </a:ext>
            </a:extLst>
          </p:cNvPr>
          <p:cNvSpPr txBox="1">
            <a:spLocks/>
          </p:cNvSpPr>
          <p:nvPr/>
        </p:nvSpPr>
        <p:spPr bwMode="auto">
          <a:xfrm>
            <a:off x="152400" y="990600"/>
            <a:ext cx="8534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dirty="0"/>
              <a:t>Social Media</a:t>
            </a:r>
          </a:p>
          <a:p>
            <a:pPr lvl="1">
              <a:buClr>
                <a:srgbClr val="EAB71F"/>
              </a:buClr>
            </a:pPr>
            <a:r>
              <a:rPr lang="en-US" sz="1600" dirty="0"/>
              <a:t>Facebook – </a:t>
            </a:r>
            <a:r>
              <a:rPr lang="en-US" sz="1400" dirty="0">
                <a:hlinkClick r:id="rId3"/>
              </a:rPr>
              <a:t>https://www.facebook.com/people/Virginia-Lions-District-24-L/61577663016545/</a:t>
            </a:r>
            <a:endParaRPr lang="en-US" sz="1400" dirty="0"/>
          </a:p>
          <a:p>
            <a:pPr lvl="1">
              <a:buClr>
                <a:srgbClr val="EAB71F"/>
              </a:buClr>
            </a:pPr>
            <a:r>
              <a:rPr lang="en-US" sz="1600" dirty="0"/>
              <a:t>Instagram – </a:t>
            </a:r>
            <a:r>
              <a:rPr lang="en-US" sz="1600" dirty="0">
                <a:hlinkClick r:id="rId4"/>
              </a:rPr>
              <a:t>https://www.instagram.com/virgina_lions_24l/</a:t>
            </a:r>
            <a:endParaRPr lang="en-US" sz="1600" dirty="0"/>
          </a:p>
          <a:p>
            <a:pPr lvl="1">
              <a:buClr>
                <a:srgbClr val="EAB71F"/>
              </a:buClr>
            </a:pPr>
            <a:r>
              <a:rPr lang="en-US" sz="1600" dirty="0"/>
              <a:t>LinkedIn - </a:t>
            </a:r>
            <a:r>
              <a:rPr lang="en-US" sz="1600" dirty="0">
                <a:hlinkClick r:id="rId5"/>
              </a:rPr>
              <a:t>https://www.linkedin.com/groups/4525259/</a:t>
            </a:r>
            <a:endParaRPr lang="en-US" sz="1600" dirty="0"/>
          </a:p>
          <a:p>
            <a:pPr lvl="1">
              <a:buClr>
                <a:srgbClr val="EAB71F"/>
              </a:buClr>
            </a:pPr>
            <a:endParaRPr lang="en-US" sz="2000" dirty="0"/>
          </a:p>
          <a:p>
            <a:pPr>
              <a:buClr>
                <a:srgbClr val="EAB71F"/>
              </a:buClr>
              <a:buFont typeface="Courier New" panose="02070309020205020404" pitchFamily="49" charset="0"/>
              <a:buChar char="o"/>
            </a:pPr>
            <a:r>
              <a:rPr lang="en-US" sz="2000" dirty="0"/>
              <a:t>Websites</a:t>
            </a:r>
          </a:p>
          <a:p>
            <a:pPr lvl="1">
              <a:buClr>
                <a:srgbClr val="EAB71F"/>
              </a:buClr>
            </a:pPr>
            <a:r>
              <a:rPr lang="en-US" sz="1600" dirty="0"/>
              <a:t>District – valions.org</a:t>
            </a:r>
          </a:p>
          <a:p>
            <a:pPr lvl="1">
              <a:buClr>
                <a:srgbClr val="EAB71F"/>
              </a:buClr>
            </a:pPr>
            <a:r>
              <a:rPr lang="en-US" sz="1600" dirty="0"/>
              <a:t>Multiple District – lionsofvirginia.org</a:t>
            </a:r>
          </a:p>
          <a:p>
            <a:pPr>
              <a:buClr>
                <a:srgbClr val="EAB71F"/>
              </a:buClr>
              <a:buFont typeface="Courier New" panose="02070309020205020404" pitchFamily="49" charset="0"/>
              <a:buChar char="o"/>
            </a:pPr>
            <a:endParaRPr lang="en-US" sz="2000" dirty="0"/>
          </a:p>
          <a:p>
            <a:pPr>
              <a:buClr>
                <a:srgbClr val="EAB71F"/>
              </a:buClr>
              <a:buFont typeface="Courier New" panose="02070309020205020404" pitchFamily="49" charset="0"/>
              <a:buChar char="o"/>
            </a:pPr>
            <a:r>
              <a:rPr lang="en-US" sz="2000" dirty="0" err="1"/>
              <a:t>PawPrints</a:t>
            </a:r>
            <a:r>
              <a:rPr lang="en-US" sz="2000" dirty="0"/>
              <a:t> Newsletter – transitioned to Webnews/BLOG on the new website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EE696-19CB-1BC4-5416-BE0C81CF673E}"/>
            </a:ext>
          </a:extLst>
        </p:cNvPr>
        <p:cNvGrpSpPr/>
        <p:nvPr/>
      </p:nvGrpSpPr>
      <p:grpSpPr>
        <a:xfrm>
          <a:off x="0" y="0"/>
          <a:ext cx="0" cy="0"/>
          <a:chOff x="0" y="0"/>
          <a:chExt cx="0" cy="0"/>
        </a:xfrm>
      </p:grpSpPr>
      <p:sp>
        <p:nvSpPr>
          <p:cNvPr id="5" name="Title 5">
            <a:extLst>
              <a:ext uri="{FF2B5EF4-FFF2-40B4-BE49-F238E27FC236}">
                <a16:creationId xmlns:a16="http://schemas.microsoft.com/office/drawing/2014/main" id="{8BDF6D63-24DB-D40C-5DE4-D1E5CE3CF47B}"/>
              </a:ext>
            </a:extLst>
          </p:cNvPr>
          <p:cNvSpPr txBox="1">
            <a:spLocks/>
          </p:cNvSpPr>
          <p:nvPr/>
        </p:nvSpPr>
        <p:spPr bwMode="auto">
          <a:xfrm>
            <a:off x="304800" y="3810000"/>
            <a:ext cx="85344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lang="en-US" sz="2800" b="1" dirty="0" smtClean="0">
                <a:solidFill>
                  <a:schemeClr val="bg1"/>
                </a:solidFill>
                <a:latin typeface="+mj-lt"/>
                <a:ea typeface="+mj-ea"/>
                <a:cs typeface="+mj-cs"/>
              </a:defRPr>
            </a:lvl1pPr>
            <a:lvl2pPr algn="l" rtl="0" eaLnBrk="0" fontAlgn="base" hangingPunct="0">
              <a:spcBef>
                <a:spcPct val="0"/>
              </a:spcBef>
              <a:spcAft>
                <a:spcPct val="0"/>
              </a:spcAft>
              <a:defRPr sz="2500" b="1">
                <a:solidFill>
                  <a:schemeClr val="tx1"/>
                </a:solidFill>
                <a:latin typeface="Arial" charset="0"/>
              </a:defRPr>
            </a:lvl2pPr>
            <a:lvl3pPr algn="l" rtl="0" eaLnBrk="0" fontAlgn="base" hangingPunct="0">
              <a:spcBef>
                <a:spcPct val="0"/>
              </a:spcBef>
              <a:spcAft>
                <a:spcPct val="0"/>
              </a:spcAft>
              <a:defRPr sz="2500" b="1">
                <a:solidFill>
                  <a:schemeClr val="tx1"/>
                </a:solidFill>
                <a:latin typeface="Arial" charset="0"/>
              </a:defRPr>
            </a:lvl3pPr>
            <a:lvl4pPr algn="l" rtl="0" eaLnBrk="0" fontAlgn="base" hangingPunct="0">
              <a:spcBef>
                <a:spcPct val="0"/>
              </a:spcBef>
              <a:spcAft>
                <a:spcPct val="0"/>
              </a:spcAft>
              <a:defRPr sz="2500" b="1">
                <a:solidFill>
                  <a:schemeClr val="tx1"/>
                </a:solidFill>
                <a:latin typeface="Arial" charset="0"/>
              </a:defRPr>
            </a:lvl4pPr>
            <a:lvl5pPr algn="l" rtl="0" eaLnBrk="0" fontAlgn="base" hangingPunct="0">
              <a:spcBef>
                <a:spcPct val="0"/>
              </a:spcBef>
              <a:spcAft>
                <a:spcPct val="0"/>
              </a:spcAft>
              <a:defRPr sz="2500" b="1">
                <a:solidFill>
                  <a:schemeClr val="tx1"/>
                </a:solidFill>
                <a:latin typeface="Arial" charset="0"/>
              </a:defRPr>
            </a:lvl5pPr>
            <a:lvl6pPr marL="457200" algn="l" rtl="0" fontAlgn="base">
              <a:spcBef>
                <a:spcPct val="0"/>
              </a:spcBef>
              <a:spcAft>
                <a:spcPct val="0"/>
              </a:spcAft>
              <a:defRPr sz="2400">
                <a:solidFill>
                  <a:schemeClr val="tx2"/>
                </a:solidFill>
                <a:latin typeface="Arial" charset="0"/>
              </a:defRPr>
            </a:lvl6pPr>
            <a:lvl7pPr marL="914400" algn="l" rtl="0" fontAlgn="base">
              <a:spcBef>
                <a:spcPct val="0"/>
              </a:spcBef>
              <a:spcAft>
                <a:spcPct val="0"/>
              </a:spcAft>
              <a:defRPr sz="2400">
                <a:solidFill>
                  <a:schemeClr val="tx2"/>
                </a:solidFill>
                <a:latin typeface="Arial" charset="0"/>
              </a:defRPr>
            </a:lvl7pPr>
            <a:lvl8pPr marL="1371600" algn="l" rtl="0" fontAlgn="base">
              <a:spcBef>
                <a:spcPct val="0"/>
              </a:spcBef>
              <a:spcAft>
                <a:spcPct val="0"/>
              </a:spcAft>
              <a:defRPr sz="2400">
                <a:solidFill>
                  <a:schemeClr val="tx2"/>
                </a:solidFill>
                <a:latin typeface="Arial" charset="0"/>
              </a:defRPr>
            </a:lvl8pPr>
            <a:lvl9pPr marL="1828800" algn="l" rtl="0" fontAlgn="base">
              <a:spcBef>
                <a:spcPct val="0"/>
              </a:spcBef>
              <a:spcAft>
                <a:spcPct val="0"/>
              </a:spcAft>
              <a:defRPr sz="2400">
                <a:solidFill>
                  <a:schemeClr val="tx2"/>
                </a:solidFill>
                <a:latin typeface="Arial" charset="0"/>
              </a:defRPr>
            </a:lvl9pPr>
          </a:lstStyle>
          <a:p>
            <a:pPr algn="ctr"/>
            <a:r>
              <a:rPr lang="en-US" sz="4000" kern="0" dirty="0"/>
              <a:t>Lions Clubs International</a:t>
            </a:r>
          </a:p>
        </p:txBody>
      </p:sp>
      <p:pic>
        <p:nvPicPr>
          <p:cNvPr id="4" name="Picture Placeholder 7">
            <a:extLst>
              <a:ext uri="{FF2B5EF4-FFF2-40B4-BE49-F238E27FC236}">
                <a16:creationId xmlns:a16="http://schemas.microsoft.com/office/drawing/2014/main" id="{F396306F-E1C7-6164-5034-F2BAEBC3BE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0808"/>
          <a:stretch/>
        </p:blipFill>
        <p:spPr bwMode="auto">
          <a:xfrm>
            <a:off x="800100" y="1295400"/>
            <a:ext cx="7543800" cy="1447800"/>
          </a:xfrm>
          <a:prstGeom prst="rect">
            <a:avLst/>
          </a:prstGeom>
          <a:noFill/>
          <a:ln w="50800">
            <a:noFill/>
            <a:miter lim="800000"/>
            <a:headEnd/>
            <a:tailEnd/>
          </a:ln>
        </p:spPr>
      </p:pic>
    </p:spTree>
    <p:extLst>
      <p:ext uri="{BB962C8B-B14F-4D97-AF65-F5344CB8AC3E}">
        <p14:creationId xmlns:p14="http://schemas.microsoft.com/office/powerpoint/2010/main" val="21294899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History</a:t>
            </a:r>
            <a:endParaRPr lang="en-US" dirty="0"/>
          </a:p>
        </p:txBody>
      </p:sp>
      <p:graphicFrame>
        <p:nvGraphicFramePr>
          <p:cNvPr id="7" name="Content Placeholder 6"/>
          <p:cNvGraphicFramePr>
            <a:graphicFrameLocks noGrp="1"/>
          </p:cNvGraphicFramePr>
          <p:nvPr>
            <p:ph idx="1"/>
          </p:nvPr>
        </p:nvGraphicFramePr>
        <p:xfrm>
          <a:off x="0" y="685800"/>
          <a:ext cx="91440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nvGraphicFramePr>
        <p:xfrm>
          <a:off x="152400" y="762000"/>
          <a:ext cx="8763000" cy="5638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4098" name="Picture 2" descr="O:\Public Relations &amp; Communications\Common\Photos\Headquarters &amp; Historical\Melvin Jones w name.jpg"/>
          <p:cNvPicPr>
            <a:picLocks noChangeAspect="1" noChangeArrowheads="1"/>
          </p:cNvPicPr>
          <p:nvPr/>
        </p:nvPicPr>
        <p:blipFill>
          <a:blip r:embed="rId13" cstate="print"/>
          <a:srcRect l="22258" t="3565" r="11765" b="37334"/>
          <a:stretch>
            <a:fillRect/>
          </a:stretch>
        </p:blipFill>
        <p:spPr bwMode="auto">
          <a:xfrm>
            <a:off x="1981200" y="1600200"/>
            <a:ext cx="865992" cy="1066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Name and Logo</a:t>
            </a:r>
            <a:endParaRPr lang="en-US" dirty="0"/>
          </a:p>
        </p:txBody>
      </p:sp>
      <p:pic>
        <p:nvPicPr>
          <p:cNvPr id="4" name="Picture 3" descr="LCI_emblem_2C_RGB.jpg"/>
          <p:cNvPicPr>
            <a:picLocks noChangeAspect="1"/>
          </p:cNvPicPr>
          <p:nvPr/>
        </p:nvPicPr>
        <p:blipFill>
          <a:blip r:embed="rId2" cstate="print"/>
          <a:stretch>
            <a:fillRect/>
          </a:stretch>
        </p:blipFill>
        <p:spPr>
          <a:xfrm>
            <a:off x="5410200" y="3010916"/>
            <a:ext cx="2850379" cy="2699309"/>
          </a:xfrm>
          <a:prstGeom prst="rect">
            <a:avLst/>
          </a:prstGeom>
        </p:spPr>
      </p:pic>
      <p:sp>
        <p:nvSpPr>
          <p:cNvPr id="6" name="Content Placeholder 4">
            <a:extLst>
              <a:ext uri="{FF2B5EF4-FFF2-40B4-BE49-F238E27FC236}">
                <a16:creationId xmlns:a16="http://schemas.microsoft.com/office/drawing/2014/main" id="{6C330117-3CE2-E640-8894-C510450E244A}"/>
              </a:ext>
            </a:extLst>
          </p:cNvPr>
          <p:cNvSpPr txBox="1">
            <a:spLocks/>
          </p:cNvSpPr>
          <p:nvPr/>
        </p:nvSpPr>
        <p:spPr bwMode="auto">
          <a:xfrm>
            <a:off x="152400" y="1118616"/>
            <a:ext cx="8382000" cy="17007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dirty="0"/>
              <a:t>The official name of the association is “The International Association of Lions Clubs” or simply “Lions Clubs International.” </a:t>
            </a:r>
          </a:p>
          <a:p>
            <a:pPr>
              <a:buClr>
                <a:srgbClr val="EAB71F"/>
              </a:buClr>
              <a:buFont typeface="Courier New" panose="02070309020205020404" pitchFamily="49" charset="0"/>
              <a:buChar char="o"/>
            </a:pPr>
            <a:endParaRPr lang="en-US" sz="1600" dirty="0"/>
          </a:p>
          <a:p>
            <a:pPr>
              <a:buClr>
                <a:srgbClr val="EAB71F"/>
              </a:buClr>
              <a:buFont typeface="Courier New" panose="02070309020205020404" pitchFamily="49" charset="0"/>
              <a:buChar char="o"/>
            </a:pPr>
            <a:r>
              <a:rPr lang="en-US" sz="2000" dirty="0"/>
              <a:t>The name Lions was chosen on a secret ballot over several others because the lion stood for strength, courage, fidelity and vital action.</a:t>
            </a:r>
          </a:p>
        </p:txBody>
      </p:sp>
      <p:sp>
        <p:nvSpPr>
          <p:cNvPr id="7" name="Content Placeholder 4">
            <a:extLst>
              <a:ext uri="{FF2B5EF4-FFF2-40B4-BE49-F238E27FC236}">
                <a16:creationId xmlns:a16="http://schemas.microsoft.com/office/drawing/2014/main" id="{8CE73BA6-4699-BC41-9F31-D6B630F2A3EB}"/>
              </a:ext>
            </a:extLst>
          </p:cNvPr>
          <p:cNvSpPr txBox="1">
            <a:spLocks/>
          </p:cNvSpPr>
          <p:nvPr/>
        </p:nvSpPr>
        <p:spPr bwMode="auto">
          <a:xfrm>
            <a:off x="152400" y="3010916"/>
            <a:ext cx="5257800" cy="17896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dirty="0"/>
              <a:t>The Lions logo consists of a gold “L” on a blue field surrounded by a gold circle. On either side of the circle is the profile of a Lion’s head, one looking back upon a proud past and the other looking optimistically toward the future.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5989D38-3C31-1128-408B-2FC06B96D657}"/>
              </a:ext>
            </a:extLst>
          </p:cNvPr>
          <p:cNvSpPr>
            <a:spLocks noGrp="1"/>
          </p:cNvSpPr>
          <p:nvPr>
            <p:ph type="title"/>
          </p:nvPr>
        </p:nvSpPr>
        <p:spPr>
          <a:xfrm>
            <a:off x="152400" y="76200"/>
            <a:ext cx="8382000" cy="457200"/>
          </a:xfrm>
        </p:spPr>
        <p:txBody>
          <a:bodyPr/>
          <a:lstStyle/>
          <a:p>
            <a:r>
              <a:rPr lang="en-US" sz="2400" dirty="0"/>
              <a:t>Lions Clubs International Organizational Structure</a:t>
            </a:r>
          </a:p>
        </p:txBody>
      </p:sp>
      <p:pic>
        <p:nvPicPr>
          <p:cNvPr id="4" name="Picture 3">
            <a:extLst>
              <a:ext uri="{FF2B5EF4-FFF2-40B4-BE49-F238E27FC236}">
                <a16:creationId xmlns:a16="http://schemas.microsoft.com/office/drawing/2014/main" id="{3248626A-8A81-3449-C63C-0FE2ADFF5679}"/>
              </a:ext>
            </a:extLst>
          </p:cNvPr>
          <p:cNvPicPr>
            <a:picLocks noChangeAspect="1"/>
          </p:cNvPicPr>
          <p:nvPr/>
        </p:nvPicPr>
        <p:blipFill>
          <a:blip r:embed="rId3"/>
          <a:srcRect b="12644"/>
          <a:stretch/>
        </p:blipFill>
        <p:spPr>
          <a:xfrm>
            <a:off x="0" y="685800"/>
            <a:ext cx="9144000" cy="5867400"/>
          </a:xfrm>
          <a:prstGeom prst="rect">
            <a:avLst/>
          </a:prstGeom>
          <a:noFill/>
        </p:spPr>
      </p:pic>
    </p:spTree>
    <p:extLst>
      <p:ext uri="{BB962C8B-B14F-4D97-AF65-F5344CB8AC3E}">
        <p14:creationId xmlns:p14="http://schemas.microsoft.com/office/powerpoint/2010/main" val="6408290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id="{C834AC8A-DB0F-684F-B7D3-0755DCCB6342}"/>
              </a:ext>
            </a:extLst>
          </p:cNvPr>
          <p:cNvSpPr txBox="1">
            <a:spLocks/>
          </p:cNvSpPr>
          <p:nvPr/>
        </p:nvSpPr>
        <p:spPr bwMode="auto">
          <a:xfrm>
            <a:off x="152400" y="76200"/>
            <a:ext cx="8382000" cy="457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0" fontAlgn="base" hangingPunct="0">
              <a:spcBef>
                <a:spcPct val="0"/>
              </a:spcBef>
              <a:spcAft>
                <a:spcPct val="0"/>
              </a:spcAft>
              <a:defRPr lang="en-US" sz="2800" b="1" dirty="0" smtClean="0">
                <a:solidFill>
                  <a:schemeClr val="bg1"/>
                </a:solidFill>
                <a:latin typeface="+mj-lt"/>
                <a:ea typeface="+mj-ea"/>
                <a:cs typeface="+mj-cs"/>
              </a:defRPr>
            </a:lvl1pPr>
            <a:lvl2pPr algn="l" rtl="0" eaLnBrk="0" fontAlgn="base" hangingPunct="0">
              <a:spcBef>
                <a:spcPct val="0"/>
              </a:spcBef>
              <a:spcAft>
                <a:spcPct val="0"/>
              </a:spcAft>
              <a:defRPr sz="2500" b="1">
                <a:solidFill>
                  <a:schemeClr val="tx1"/>
                </a:solidFill>
                <a:latin typeface="Arial" charset="0"/>
              </a:defRPr>
            </a:lvl2pPr>
            <a:lvl3pPr algn="l" rtl="0" eaLnBrk="0" fontAlgn="base" hangingPunct="0">
              <a:spcBef>
                <a:spcPct val="0"/>
              </a:spcBef>
              <a:spcAft>
                <a:spcPct val="0"/>
              </a:spcAft>
              <a:defRPr sz="2500" b="1">
                <a:solidFill>
                  <a:schemeClr val="tx1"/>
                </a:solidFill>
                <a:latin typeface="Arial" charset="0"/>
              </a:defRPr>
            </a:lvl3pPr>
            <a:lvl4pPr algn="l" rtl="0" eaLnBrk="0" fontAlgn="base" hangingPunct="0">
              <a:spcBef>
                <a:spcPct val="0"/>
              </a:spcBef>
              <a:spcAft>
                <a:spcPct val="0"/>
              </a:spcAft>
              <a:defRPr sz="2500" b="1">
                <a:solidFill>
                  <a:schemeClr val="tx1"/>
                </a:solidFill>
                <a:latin typeface="Arial" charset="0"/>
              </a:defRPr>
            </a:lvl4pPr>
            <a:lvl5pPr algn="l" rtl="0" eaLnBrk="0" fontAlgn="base" hangingPunct="0">
              <a:spcBef>
                <a:spcPct val="0"/>
              </a:spcBef>
              <a:spcAft>
                <a:spcPct val="0"/>
              </a:spcAft>
              <a:defRPr sz="2500" b="1">
                <a:solidFill>
                  <a:schemeClr val="tx1"/>
                </a:solidFill>
                <a:latin typeface="Arial" charset="0"/>
              </a:defRPr>
            </a:lvl5pPr>
            <a:lvl6pPr marL="457200" algn="l" rtl="0" fontAlgn="base">
              <a:spcBef>
                <a:spcPct val="0"/>
              </a:spcBef>
              <a:spcAft>
                <a:spcPct val="0"/>
              </a:spcAft>
              <a:defRPr sz="2400">
                <a:solidFill>
                  <a:schemeClr val="tx2"/>
                </a:solidFill>
                <a:latin typeface="Arial" charset="0"/>
              </a:defRPr>
            </a:lvl6pPr>
            <a:lvl7pPr marL="914400" algn="l" rtl="0" fontAlgn="base">
              <a:spcBef>
                <a:spcPct val="0"/>
              </a:spcBef>
              <a:spcAft>
                <a:spcPct val="0"/>
              </a:spcAft>
              <a:defRPr sz="2400">
                <a:solidFill>
                  <a:schemeClr val="tx2"/>
                </a:solidFill>
                <a:latin typeface="Arial" charset="0"/>
              </a:defRPr>
            </a:lvl7pPr>
            <a:lvl8pPr marL="1371600" algn="l" rtl="0" fontAlgn="base">
              <a:spcBef>
                <a:spcPct val="0"/>
              </a:spcBef>
              <a:spcAft>
                <a:spcPct val="0"/>
              </a:spcAft>
              <a:defRPr sz="2400">
                <a:solidFill>
                  <a:schemeClr val="tx2"/>
                </a:solidFill>
                <a:latin typeface="Arial" charset="0"/>
              </a:defRPr>
            </a:lvl8pPr>
            <a:lvl9pPr marL="1828800" algn="l" rtl="0" fontAlgn="base">
              <a:spcBef>
                <a:spcPct val="0"/>
              </a:spcBef>
              <a:spcAft>
                <a:spcPct val="0"/>
              </a:spcAft>
              <a:defRPr sz="2400">
                <a:solidFill>
                  <a:schemeClr val="tx2"/>
                </a:solidFill>
                <a:latin typeface="Arial" charset="0"/>
              </a:defRPr>
            </a:lvl9pPr>
          </a:lstStyle>
          <a:p>
            <a:pPr>
              <a:lnSpc>
                <a:spcPct val="90000"/>
              </a:lnSpc>
              <a:spcAft>
                <a:spcPts val="600"/>
              </a:spcAft>
            </a:pPr>
            <a:r>
              <a:rPr lang="en-US" sz="2600" kern="0" dirty="0"/>
              <a:t>Constitutional Area I – </a:t>
            </a:r>
            <a:r>
              <a:rPr lang="en-US" sz="2600" b="1" kern="0" dirty="0">
                <a:latin typeface="+mj-lt"/>
                <a:ea typeface="+mj-ea"/>
                <a:cs typeface="+mj-cs"/>
              </a:rPr>
              <a:t>LionsUSA</a:t>
            </a:r>
            <a:r>
              <a:rPr lang="en-US" sz="2600" kern="0" dirty="0"/>
              <a:t>.org</a:t>
            </a:r>
            <a:endParaRPr lang="en-US" sz="2600" b="1" kern="0" dirty="0">
              <a:latin typeface="+mj-lt"/>
              <a:ea typeface="+mj-ea"/>
              <a:cs typeface="+mj-cs"/>
            </a:endParaRPr>
          </a:p>
        </p:txBody>
      </p:sp>
      <p:pic>
        <p:nvPicPr>
          <p:cNvPr id="2" name="Picture 1">
            <a:extLst>
              <a:ext uri="{FF2B5EF4-FFF2-40B4-BE49-F238E27FC236}">
                <a16:creationId xmlns:a16="http://schemas.microsoft.com/office/drawing/2014/main" id="{C653E847-CC8C-43B8-2B50-9F826A6966A7}"/>
              </a:ext>
            </a:extLst>
          </p:cNvPr>
          <p:cNvPicPr>
            <a:picLocks noChangeAspect="1"/>
          </p:cNvPicPr>
          <p:nvPr/>
        </p:nvPicPr>
        <p:blipFill>
          <a:blip r:embed="rId3"/>
          <a:stretch>
            <a:fillRect/>
          </a:stretch>
        </p:blipFill>
        <p:spPr>
          <a:xfrm>
            <a:off x="1638300" y="838200"/>
            <a:ext cx="5867400" cy="5636803"/>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514F3-9954-C838-F3B0-FC154F8819EF}"/>
              </a:ext>
            </a:extLst>
          </p:cNvPr>
          <p:cNvSpPr>
            <a:spLocks noGrp="1"/>
          </p:cNvSpPr>
          <p:nvPr>
            <p:ph type="title"/>
          </p:nvPr>
        </p:nvSpPr>
        <p:spPr/>
        <p:txBody>
          <a:bodyPr/>
          <a:lstStyle/>
          <a:p>
            <a:r>
              <a:rPr lang="en-US" dirty="0"/>
              <a:t>One of Several </a:t>
            </a:r>
            <a:r>
              <a:rPr lang="en-US" dirty="0" err="1"/>
              <a:t>LionsUSA</a:t>
            </a:r>
            <a:r>
              <a:rPr lang="en-US" dirty="0"/>
              <a:t> Resources</a:t>
            </a:r>
          </a:p>
        </p:txBody>
      </p:sp>
      <p:pic>
        <p:nvPicPr>
          <p:cNvPr id="5" name="Content Placeholder 4" descr="A close-up of a website&#10;&#10;AI-generated content may be incorrect.">
            <a:extLst>
              <a:ext uri="{FF2B5EF4-FFF2-40B4-BE49-F238E27FC236}">
                <a16:creationId xmlns:a16="http://schemas.microsoft.com/office/drawing/2014/main" id="{F830DA2E-FCDC-3CF2-D120-049A3C2B5D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3622" y="1828800"/>
            <a:ext cx="8847311" cy="3634870"/>
          </a:xfrm>
        </p:spPr>
      </p:pic>
    </p:spTree>
    <p:extLst>
      <p:ext uri="{BB962C8B-B14F-4D97-AF65-F5344CB8AC3E}">
        <p14:creationId xmlns:p14="http://schemas.microsoft.com/office/powerpoint/2010/main" val="1400536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dirty="0">
                <a:solidFill>
                  <a:schemeClr val="bg1"/>
                </a:solidFill>
              </a:rPr>
              <a:t>Who Lions Are</a:t>
            </a:r>
            <a:endParaRPr lang="en-US" dirty="0">
              <a:solidFill>
                <a:schemeClr val="bg1"/>
              </a:solidFill>
            </a:endParaRPr>
          </a:p>
        </p:txBody>
      </p:sp>
      <p:sp>
        <p:nvSpPr>
          <p:cNvPr id="5" name="Content Placeholder 4"/>
          <p:cNvSpPr>
            <a:spLocks noGrp="1"/>
          </p:cNvSpPr>
          <p:nvPr>
            <p:ph idx="1"/>
          </p:nvPr>
        </p:nvSpPr>
        <p:spPr>
          <a:xfrm>
            <a:off x="152400" y="1118616"/>
            <a:ext cx="7772400" cy="5410200"/>
          </a:xfrm>
        </p:spPr>
        <p:txBody>
          <a:bodyPr/>
          <a:lstStyle/>
          <a:p>
            <a:pPr marL="0" indent="0">
              <a:buNone/>
            </a:pPr>
            <a:r>
              <a:rPr lang="en-US" b="1" dirty="0">
                <a:solidFill>
                  <a:srgbClr val="10233E"/>
                </a:solidFill>
              </a:rPr>
              <a:t>Lions are men and women dedicated to serving those in need, whether in their own community or around the world.</a:t>
            </a:r>
          </a:p>
          <a:p>
            <a:pPr lvl="1"/>
            <a:endParaRPr lang="en-US" dirty="0"/>
          </a:p>
          <a:p>
            <a:pPr lvl="1">
              <a:buClr>
                <a:srgbClr val="EAB71F"/>
              </a:buClr>
              <a:buFont typeface="Courier New" panose="02070309020205020404" pitchFamily="49" charset="0"/>
              <a:buChar char="o"/>
            </a:pPr>
            <a:r>
              <a:rPr lang="en-US" dirty="0"/>
              <a:t>Over 1.4 million members</a:t>
            </a:r>
          </a:p>
          <a:p>
            <a:pPr lvl="1">
              <a:buClr>
                <a:srgbClr val="EAB71F"/>
              </a:buClr>
              <a:buFont typeface="Courier New" panose="02070309020205020404" pitchFamily="49" charset="0"/>
              <a:buChar char="o"/>
            </a:pPr>
            <a:r>
              <a:rPr lang="en-US" dirty="0"/>
              <a:t>Over 200 countries</a:t>
            </a:r>
          </a:p>
          <a:p>
            <a:pPr lvl="1">
              <a:buClr>
                <a:srgbClr val="EAB71F"/>
              </a:buClr>
              <a:buFont typeface="Courier New" panose="02070309020205020404" pitchFamily="49" charset="0"/>
              <a:buChar char="o"/>
            </a:pPr>
            <a:r>
              <a:rPr lang="en-US" dirty="0"/>
              <a:t>More than 48,000 clubs</a:t>
            </a:r>
          </a:p>
          <a:p>
            <a:pPr lvl="1">
              <a:buNone/>
            </a:pPr>
            <a:endParaRPr lang="en-US" dirty="0"/>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t="2092" b="2092"/>
          <a:stretch/>
        </p:blipFill>
        <p:spPr bwMode="auto">
          <a:xfrm>
            <a:off x="3733800" y="3352800"/>
            <a:ext cx="5410200" cy="312420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LCI Organizational Structure (Continued)</a:t>
            </a:r>
            <a:endParaRPr lang="en-US" dirty="0"/>
          </a:p>
        </p:txBody>
      </p:sp>
      <p:sp>
        <p:nvSpPr>
          <p:cNvPr id="4" name="Content Placeholder 4">
            <a:extLst>
              <a:ext uri="{FF2B5EF4-FFF2-40B4-BE49-F238E27FC236}">
                <a16:creationId xmlns:a16="http://schemas.microsoft.com/office/drawing/2014/main" id="{9A32E7F2-C6A1-A54F-B414-8461C3043471}"/>
              </a:ext>
            </a:extLst>
          </p:cNvPr>
          <p:cNvSpPr txBox="1">
            <a:spLocks/>
          </p:cNvSpPr>
          <p:nvPr/>
        </p:nvSpPr>
        <p:spPr bwMode="auto">
          <a:xfrm>
            <a:off x="152400" y="1118616"/>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International officers implement policy and serve as inspirational leaders of the world’s Lions. Lion Year 2025-2026 Int’l Officers:</a:t>
            </a:r>
          </a:p>
          <a:p>
            <a:pPr lvl="1">
              <a:buClr>
                <a:srgbClr val="EAB71F"/>
              </a:buClr>
              <a:buFont typeface="Arial" panose="020B0604020202020204" pitchFamily="34" charset="0"/>
              <a:buChar char="•"/>
            </a:pPr>
            <a:r>
              <a:rPr lang="en-US" sz="1600" b="1" dirty="0">
                <a:solidFill>
                  <a:srgbClr val="10233E"/>
                </a:solidFill>
              </a:rPr>
              <a:t>International President: A.P. Singh, India</a:t>
            </a:r>
          </a:p>
          <a:p>
            <a:pPr lvl="1">
              <a:buClr>
                <a:srgbClr val="EAB71F"/>
              </a:buClr>
              <a:buFont typeface="Arial" panose="020B0604020202020204" pitchFamily="34" charset="0"/>
              <a:buChar char="•"/>
            </a:pPr>
            <a:r>
              <a:rPr lang="en-US" sz="1600" b="1" dirty="0">
                <a:solidFill>
                  <a:srgbClr val="10233E"/>
                </a:solidFill>
              </a:rPr>
              <a:t>First Vice President:  Mark Lyon, Connecticut</a:t>
            </a:r>
          </a:p>
          <a:p>
            <a:pPr lvl="1">
              <a:buClr>
                <a:srgbClr val="EAB71F"/>
              </a:buClr>
              <a:buFont typeface="Arial" panose="020B0604020202020204" pitchFamily="34" charset="0"/>
              <a:buChar char="•"/>
            </a:pPr>
            <a:r>
              <a:rPr lang="en-US" sz="1600" b="1" dirty="0">
                <a:solidFill>
                  <a:srgbClr val="10233E"/>
                </a:solidFill>
              </a:rPr>
              <a:t>Second Vice President:  Manoj Shah, Kenya</a:t>
            </a:r>
          </a:p>
          <a:p>
            <a:pPr lvl="1">
              <a:buClr>
                <a:srgbClr val="EAB71F"/>
              </a:buClr>
              <a:buFont typeface="Arial" panose="020B0604020202020204" pitchFamily="34" charset="0"/>
              <a:buChar char="•"/>
            </a:pPr>
            <a:r>
              <a:rPr lang="en-US" sz="1600" b="1" dirty="0">
                <a:solidFill>
                  <a:srgbClr val="10233E"/>
                </a:solidFill>
              </a:rPr>
              <a:t>Third Vice President: Tony Benbow, Australia</a:t>
            </a:r>
          </a:p>
          <a:p>
            <a:pPr lvl="1">
              <a:buClr>
                <a:srgbClr val="EAB71F"/>
              </a:buClr>
              <a:buFont typeface="Arial" panose="020B0604020202020204" pitchFamily="34" charset="0"/>
              <a:buChar char="•"/>
            </a:pPr>
            <a:r>
              <a:rPr lang="en-US" sz="1600" b="1" dirty="0">
                <a:solidFill>
                  <a:srgbClr val="10233E"/>
                </a:solidFill>
              </a:rPr>
              <a:t>Immediate Past President/LCIF Chairperson: Fabricio Oliviera, Brazil</a:t>
            </a:r>
          </a:p>
          <a:p>
            <a:pPr lvl="1">
              <a:buClr>
                <a:srgbClr val="EAB71F"/>
              </a:buClr>
              <a:buFont typeface="Arial" panose="020B0604020202020204" pitchFamily="34" charset="0"/>
              <a:buChar char="•"/>
            </a:pPr>
            <a:endParaRPr lang="en-US" sz="16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The International Board of Directors is the governing body of the association.</a:t>
            </a:r>
          </a:p>
          <a:p>
            <a:pPr lvl="1">
              <a:buClr>
                <a:srgbClr val="EAB71F"/>
              </a:buClr>
              <a:buFont typeface="Arial" panose="020B0604020202020204" pitchFamily="34" charset="0"/>
              <a:buChar char="•"/>
            </a:pPr>
            <a:r>
              <a:rPr lang="en-US" sz="1600" dirty="0"/>
              <a:t>34 members</a:t>
            </a:r>
          </a:p>
          <a:p>
            <a:pPr marL="457200" lvl="1" indent="0">
              <a:buClr>
                <a:srgbClr val="EAB71F"/>
              </a:buClr>
              <a:buNone/>
            </a:pPr>
            <a:endParaRPr lang="en-US" sz="1600" dirty="0"/>
          </a:p>
          <a:p>
            <a:pPr>
              <a:buClr>
                <a:srgbClr val="EAB71F"/>
              </a:buClr>
              <a:buFont typeface="Courier New" panose="02070309020205020404" pitchFamily="49" charset="0"/>
              <a:buChar char="o"/>
            </a:pPr>
            <a:r>
              <a:rPr lang="en-US" sz="2000" b="1" dirty="0">
                <a:solidFill>
                  <a:srgbClr val="10233E"/>
                </a:solidFill>
              </a:rPr>
              <a:t>The International Constitution and By-Laws govern the operations of the association and establish the rules by which the association is to function.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International Convention</a:t>
            </a:r>
            <a:endParaRPr lang="en-US" dirty="0"/>
          </a:p>
        </p:txBody>
      </p:sp>
      <p:sp>
        <p:nvSpPr>
          <p:cNvPr id="4" name="Content Placeholder 4">
            <a:extLst>
              <a:ext uri="{FF2B5EF4-FFF2-40B4-BE49-F238E27FC236}">
                <a16:creationId xmlns:a16="http://schemas.microsoft.com/office/drawing/2014/main" id="{AAC6C183-9B34-AE49-8C66-B0A3AE40A2D5}"/>
              </a:ext>
            </a:extLst>
          </p:cNvPr>
          <p:cNvSpPr txBox="1">
            <a:spLocks/>
          </p:cNvSpPr>
          <p:nvPr/>
        </p:nvSpPr>
        <p:spPr bwMode="auto">
          <a:xfrm>
            <a:off x="152400" y="1143000"/>
            <a:ext cx="8686800" cy="83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Convention brings together thousands of Lions from around the world for a week of business, education, celebration and fellowship.</a:t>
            </a:r>
          </a:p>
          <a:p>
            <a:pPr marL="0" indent="0">
              <a:buClr>
                <a:srgbClr val="EAB71F"/>
              </a:buClr>
              <a:buNone/>
            </a:pPr>
            <a:endParaRPr lang="en-US" sz="2000" b="1" dirty="0">
              <a:solidFill>
                <a:srgbClr val="10233E"/>
              </a:solidFill>
            </a:endParaRPr>
          </a:p>
        </p:txBody>
      </p:sp>
      <p:graphicFrame>
        <p:nvGraphicFramePr>
          <p:cNvPr id="6" name="Table 5">
            <a:extLst>
              <a:ext uri="{FF2B5EF4-FFF2-40B4-BE49-F238E27FC236}">
                <a16:creationId xmlns:a16="http://schemas.microsoft.com/office/drawing/2014/main" id="{F459308F-53D7-1D93-C512-E118C5D30EED}"/>
              </a:ext>
            </a:extLst>
          </p:cNvPr>
          <p:cNvGraphicFramePr>
            <a:graphicFrameLocks noGrp="1"/>
          </p:cNvGraphicFramePr>
          <p:nvPr>
            <p:extLst>
              <p:ext uri="{D42A27DB-BD31-4B8C-83A1-F6EECF244321}">
                <p14:modId xmlns:p14="http://schemas.microsoft.com/office/powerpoint/2010/main" val="551889654"/>
              </p:ext>
            </p:extLst>
          </p:nvPr>
        </p:nvGraphicFramePr>
        <p:xfrm>
          <a:off x="2235200" y="4524225"/>
          <a:ext cx="4673600" cy="457200"/>
        </p:xfrm>
        <a:graphic>
          <a:graphicData uri="http://schemas.openxmlformats.org/drawingml/2006/table">
            <a:tbl>
              <a:tblPr>
                <a:tableStyleId>{5C22544A-7EE6-4342-B048-85BDC9FD1C3A}</a:tableStyleId>
              </a:tblPr>
              <a:tblGrid>
                <a:gridCol w="4673600">
                  <a:extLst>
                    <a:ext uri="{9D8B030D-6E8A-4147-A177-3AD203B41FA5}">
                      <a16:colId xmlns:a16="http://schemas.microsoft.com/office/drawing/2014/main" val="2113728790"/>
                    </a:ext>
                  </a:extLst>
                </a:gridCol>
              </a:tblGrid>
              <a:tr h="457200">
                <a:tc>
                  <a:txBody>
                    <a:bodyPr/>
                    <a:lstStyle/>
                    <a:p>
                      <a:pPr algn="l" fontAlgn="b"/>
                      <a:r>
                        <a:rPr lang="en-US" sz="2000" b="0" i="0" u="none" strike="noStrike" dirty="0">
                          <a:effectLst/>
                          <a:latin typeface="Arial" panose="020B0604020202020204" pitchFamily="34" charset="0"/>
                          <a:cs typeface="Arial" panose="020B0604020202020204" pitchFamily="34" charset="0"/>
                        </a:rPr>
                        <a:t>To learn more visit </a:t>
                      </a:r>
                      <a:r>
                        <a:rPr lang="en-US" sz="2000" b="0" i="0" u="none" strike="noStrike" dirty="0">
                          <a:effectLst/>
                          <a:latin typeface="Arial" panose="020B0604020202020204" pitchFamily="34" charset="0"/>
                          <a:cs typeface="Arial" panose="020B0604020202020204" pitchFamily="34" charset="0"/>
                          <a:hlinkClick r:id="rId3" tooltip="LCICon.lionsclubs.org"/>
                        </a:rPr>
                        <a:t>LCICon.lionsclubs.org</a:t>
                      </a:r>
                      <a:endParaRPr lang="en-US" sz="20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noFill/>
                  </a:tcPr>
                </a:tc>
                <a:extLst>
                  <a:ext uri="{0D108BD9-81ED-4DB2-BD59-A6C34878D82A}">
                    <a16:rowId xmlns:a16="http://schemas.microsoft.com/office/drawing/2014/main" val="2310091280"/>
                  </a:ext>
                </a:extLst>
              </a:tr>
            </a:tbl>
          </a:graphicData>
        </a:graphic>
      </p:graphicFrame>
      <p:pic>
        <p:nvPicPr>
          <p:cNvPr id="7" name="Picture 6" descr="A close-up of a logo&#10;&#10;AI-generated content may be incorrect.">
            <a:extLst>
              <a:ext uri="{FF2B5EF4-FFF2-40B4-BE49-F238E27FC236}">
                <a16:creationId xmlns:a16="http://schemas.microsoft.com/office/drawing/2014/main" id="{A1A1C20E-2BDC-28CF-CC15-37BFBFD851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99267"/>
            <a:ext cx="7056545" cy="1535491"/>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International Headquarters</a:t>
            </a:r>
            <a:endParaRPr lang="en-US" dirty="0"/>
          </a:p>
        </p:txBody>
      </p:sp>
      <p:sp>
        <p:nvSpPr>
          <p:cNvPr id="7" name="Content Placeholder 4">
            <a:extLst>
              <a:ext uri="{FF2B5EF4-FFF2-40B4-BE49-F238E27FC236}">
                <a16:creationId xmlns:a16="http://schemas.microsoft.com/office/drawing/2014/main" id="{35E5BA61-9F5B-A14F-844A-D6EA8631B99F}"/>
              </a:ext>
            </a:extLst>
          </p:cNvPr>
          <p:cNvSpPr txBox="1">
            <a:spLocks/>
          </p:cNvSpPr>
          <p:nvPr/>
        </p:nvSpPr>
        <p:spPr bwMode="auto">
          <a:xfrm>
            <a:off x="152400" y="1170069"/>
            <a:ext cx="8382000" cy="43190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Located in Oak Brook, Illinois</a:t>
            </a:r>
            <a:endParaRPr lang="en-US" sz="14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Approximately 275 staff members </a:t>
            </a:r>
            <a:br>
              <a:rPr lang="en-US" sz="2000" b="1" dirty="0">
                <a:solidFill>
                  <a:srgbClr val="10233E"/>
                </a:solidFill>
              </a:rPr>
            </a:br>
            <a:r>
              <a:rPr lang="en-US" sz="2000" b="1" dirty="0">
                <a:solidFill>
                  <a:srgbClr val="10233E"/>
                </a:solidFill>
              </a:rPr>
              <a:t>in 11 divisions:</a:t>
            </a:r>
          </a:p>
          <a:p>
            <a:pPr lvl="1">
              <a:buClr>
                <a:srgbClr val="EAB71F"/>
              </a:buClr>
              <a:buFont typeface="Arial" panose="020B0604020202020204" pitchFamily="34" charset="0"/>
              <a:buChar char="•"/>
            </a:pPr>
            <a:r>
              <a:rPr lang="en-US" sz="1800" dirty="0"/>
              <a:t>Convention</a:t>
            </a:r>
          </a:p>
          <a:p>
            <a:pPr lvl="1">
              <a:buClr>
                <a:srgbClr val="EAB71F"/>
              </a:buClr>
              <a:buFont typeface="Arial" panose="020B0604020202020204" pitchFamily="34" charset="0"/>
              <a:buChar char="•"/>
            </a:pPr>
            <a:r>
              <a:rPr lang="en-US" sz="1800" dirty="0"/>
              <a:t>District and Club Administration</a:t>
            </a:r>
          </a:p>
          <a:p>
            <a:pPr lvl="1">
              <a:buClr>
                <a:srgbClr val="EAB71F"/>
              </a:buClr>
              <a:buFont typeface="Arial" panose="020B0604020202020204" pitchFamily="34" charset="0"/>
              <a:buChar char="•"/>
            </a:pPr>
            <a:r>
              <a:rPr lang="en-US" sz="1800" dirty="0"/>
              <a:t>Finance</a:t>
            </a:r>
          </a:p>
          <a:p>
            <a:pPr lvl="1">
              <a:buClr>
                <a:srgbClr val="EAB71F"/>
              </a:buClr>
              <a:buFont typeface="Arial" panose="020B0604020202020204" pitchFamily="34" charset="0"/>
              <a:buChar char="•"/>
            </a:pPr>
            <a:r>
              <a:rPr lang="en-US" sz="1800" dirty="0"/>
              <a:t>Information Technology</a:t>
            </a:r>
          </a:p>
          <a:p>
            <a:pPr lvl="1">
              <a:buClr>
                <a:srgbClr val="EAB71F"/>
              </a:buClr>
              <a:buFont typeface="Arial" panose="020B0604020202020204" pitchFamily="34" charset="0"/>
              <a:buChar char="•"/>
            </a:pPr>
            <a:r>
              <a:rPr lang="en-US" sz="1800" dirty="0"/>
              <a:t>Leadership Development </a:t>
            </a:r>
          </a:p>
          <a:p>
            <a:pPr lvl="1">
              <a:buClr>
                <a:srgbClr val="EAB71F"/>
              </a:buClr>
              <a:buFont typeface="Arial" panose="020B0604020202020204" pitchFamily="34" charset="0"/>
              <a:buChar char="•"/>
            </a:pPr>
            <a:r>
              <a:rPr lang="en-US" sz="1800" dirty="0"/>
              <a:t>Legal</a:t>
            </a:r>
          </a:p>
          <a:p>
            <a:pPr lvl="1">
              <a:buClr>
                <a:srgbClr val="EAB71F"/>
              </a:buClr>
              <a:buFont typeface="Arial" panose="020B0604020202020204" pitchFamily="34" charset="0"/>
              <a:buChar char="•"/>
            </a:pPr>
            <a:r>
              <a:rPr lang="en-US" sz="1800" dirty="0"/>
              <a:t>Lions Clubs International Foundation</a:t>
            </a:r>
          </a:p>
          <a:p>
            <a:pPr lvl="1">
              <a:buClr>
                <a:srgbClr val="EAB71F"/>
              </a:buClr>
              <a:buFont typeface="Arial" panose="020B0604020202020204" pitchFamily="34" charset="0"/>
              <a:buChar char="•"/>
            </a:pPr>
            <a:r>
              <a:rPr lang="en-US" sz="1800" dirty="0"/>
              <a:t>Marketing</a:t>
            </a:r>
          </a:p>
          <a:p>
            <a:pPr lvl="1">
              <a:buClr>
                <a:srgbClr val="EAB71F"/>
              </a:buClr>
              <a:buFont typeface="Arial" panose="020B0604020202020204" pitchFamily="34" charset="0"/>
              <a:buChar char="•"/>
            </a:pPr>
            <a:r>
              <a:rPr lang="en-US" sz="1800" dirty="0"/>
              <a:t>Membership </a:t>
            </a:r>
          </a:p>
          <a:p>
            <a:pPr lvl="1">
              <a:buClr>
                <a:srgbClr val="EAB71F"/>
              </a:buClr>
              <a:buFont typeface="Arial" panose="020B0604020202020204" pitchFamily="34" charset="0"/>
              <a:buChar char="•"/>
            </a:pPr>
            <a:r>
              <a:rPr lang="en-US" sz="1800" dirty="0"/>
              <a:t>Member Operations and Support</a:t>
            </a:r>
          </a:p>
          <a:p>
            <a:pPr lvl="1">
              <a:buClr>
                <a:srgbClr val="EAB71F"/>
              </a:buClr>
              <a:buFont typeface="Arial" panose="020B0604020202020204" pitchFamily="34" charset="0"/>
              <a:buChar char="•"/>
            </a:pPr>
            <a:r>
              <a:rPr lang="en-US" sz="1800" dirty="0"/>
              <a:t>Service Activities</a:t>
            </a:r>
          </a:p>
        </p:txBody>
      </p:sp>
      <p:pic>
        <p:nvPicPr>
          <p:cNvPr id="10" name="Picture 9">
            <a:extLst>
              <a:ext uri="{FF2B5EF4-FFF2-40B4-BE49-F238E27FC236}">
                <a16:creationId xmlns:a16="http://schemas.microsoft.com/office/drawing/2014/main" id="{723F3CFF-B9F7-CA49-B514-CEAFA94815E4}"/>
              </a:ext>
            </a:extLst>
          </p:cNvPr>
          <p:cNvPicPr>
            <a:picLocks noChangeAspect="1"/>
          </p:cNvPicPr>
          <p:nvPr/>
        </p:nvPicPr>
        <p:blipFill>
          <a:blip r:embed="rId3" cstate="print">
            <a:extLst>
              <a:ext uri="{28A0092B-C50C-407E-A947-70E740481C1C}">
                <a14:useLocalDpi xmlns:a14="http://schemas.microsoft.com/office/drawing/2010/main" val="0"/>
              </a:ext>
            </a:extLst>
          </a:blip>
          <a:srcRect l="1389" r="1389"/>
          <a:stretch/>
        </p:blipFill>
        <p:spPr>
          <a:xfrm>
            <a:off x="4876800" y="2127068"/>
            <a:ext cx="3797300" cy="260386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Lions Clubs International Foundation (LCIF)</a:t>
            </a:r>
            <a:endParaRPr lang="en-US" dirty="0"/>
          </a:p>
        </p:txBody>
      </p:sp>
      <p:pic>
        <p:nvPicPr>
          <p:cNvPr id="2050" name="Picture 2" descr="C:\Documents and Settings\KHeyne\My Documents\My Pictures\LCI Photos\Logos\lcif_h2c.tif"/>
          <p:cNvPicPr>
            <a:picLocks noChangeAspect="1" noChangeArrowheads="1"/>
          </p:cNvPicPr>
          <p:nvPr/>
        </p:nvPicPr>
        <p:blipFill>
          <a:blip r:embed="rId2"/>
          <a:srcRect/>
          <a:stretch>
            <a:fillRect/>
          </a:stretch>
        </p:blipFill>
        <p:spPr bwMode="auto">
          <a:xfrm>
            <a:off x="304800" y="1066800"/>
            <a:ext cx="3352800" cy="978036"/>
          </a:xfrm>
          <a:prstGeom prst="rect">
            <a:avLst/>
          </a:prstGeom>
          <a:noFill/>
        </p:spPr>
      </p:pic>
      <p:sp>
        <p:nvSpPr>
          <p:cNvPr id="5" name="Content Placeholder 4">
            <a:extLst>
              <a:ext uri="{FF2B5EF4-FFF2-40B4-BE49-F238E27FC236}">
                <a16:creationId xmlns:a16="http://schemas.microsoft.com/office/drawing/2014/main" id="{27587C7B-4405-854A-B9A3-A7531D597772}"/>
              </a:ext>
            </a:extLst>
          </p:cNvPr>
          <p:cNvSpPr txBox="1">
            <a:spLocks/>
          </p:cNvSpPr>
          <p:nvPr/>
        </p:nvSpPr>
        <p:spPr bwMode="auto">
          <a:xfrm>
            <a:off x="152400" y="2209800"/>
            <a:ext cx="8382000" cy="43190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Important Facts</a:t>
            </a:r>
          </a:p>
          <a:p>
            <a:pPr lvl="1">
              <a:buClr>
                <a:srgbClr val="EAB71F"/>
              </a:buClr>
              <a:buFont typeface="Arial" panose="020B0604020202020204" pitchFamily="34" charset="0"/>
              <a:buChar char="•"/>
            </a:pPr>
            <a:r>
              <a:rPr lang="en-US" sz="2000" dirty="0"/>
              <a:t>Founded in 1968: official foundation of Lions Clubs International, empowering the service of Lions</a:t>
            </a:r>
          </a:p>
          <a:p>
            <a:pPr lvl="1">
              <a:buClr>
                <a:srgbClr val="EAB71F"/>
              </a:buClr>
              <a:buFont typeface="Arial" panose="020B0604020202020204" pitchFamily="34" charset="0"/>
              <a:buChar char="•"/>
            </a:pPr>
            <a:endParaRPr lang="en-US" sz="2000" dirty="0"/>
          </a:p>
          <a:p>
            <a:pPr lvl="1">
              <a:buClr>
                <a:srgbClr val="EAB71F"/>
              </a:buClr>
              <a:buFont typeface="Arial" panose="020B0604020202020204" pitchFamily="34" charset="0"/>
              <a:buChar char="•"/>
            </a:pPr>
            <a:r>
              <a:rPr lang="en-US" sz="2000" dirty="0"/>
              <a:t>Provides grant funding for large-scale humanitarian projects</a:t>
            </a:r>
          </a:p>
          <a:p>
            <a:pPr lvl="1">
              <a:buClr>
                <a:srgbClr val="EAB71F"/>
              </a:buClr>
              <a:buFont typeface="Arial" panose="020B0604020202020204" pitchFamily="34" charset="0"/>
              <a:buChar char="•"/>
            </a:pPr>
            <a:endParaRPr lang="en-US" sz="2000" dirty="0"/>
          </a:p>
          <a:p>
            <a:pPr lvl="1">
              <a:buClr>
                <a:srgbClr val="EAB71F"/>
              </a:buClr>
              <a:buFont typeface="Arial" panose="020B0604020202020204" pitchFamily="34" charset="0"/>
              <a:buChar char="•"/>
            </a:pPr>
            <a:r>
              <a:rPr lang="en-US" sz="2000" dirty="0"/>
              <a:t>Relies on donations</a:t>
            </a:r>
          </a:p>
          <a:p>
            <a:pPr lvl="1">
              <a:buClr>
                <a:srgbClr val="EAB71F"/>
              </a:buClr>
              <a:buFont typeface="Arial" panose="020B0604020202020204" pitchFamily="34" charset="0"/>
              <a:buChar char="•"/>
            </a:pPr>
            <a:endParaRPr lang="en-US" sz="2000" dirty="0"/>
          </a:p>
          <a:p>
            <a:pPr lvl="1">
              <a:buClr>
                <a:srgbClr val="EAB71F"/>
              </a:buClr>
              <a:buFont typeface="Arial" panose="020B0604020202020204" pitchFamily="34" charset="0"/>
              <a:buChar char="•"/>
            </a:pPr>
            <a:r>
              <a:rPr lang="en-US" sz="2000" dirty="0"/>
              <a:t>More than US$1 billion in grants awarded to date</a:t>
            </a:r>
          </a:p>
          <a:p>
            <a:pPr lvl="1">
              <a:buClr>
                <a:srgbClr val="EAB71F"/>
              </a:buClr>
              <a:buFont typeface="Arial" panose="020B0604020202020204" pitchFamily="34" charset="0"/>
              <a:buChar char="•"/>
            </a:pPr>
            <a:endParaRPr lang="en-US" sz="2000" dirty="0"/>
          </a:p>
          <a:p>
            <a:pPr lvl="1">
              <a:buClr>
                <a:srgbClr val="EAB71F"/>
              </a:buClr>
              <a:buFont typeface="Arial" panose="020B0604020202020204" pitchFamily="34" charset="0"/>
              <a:buChar char="•"/>
            </a:pPr>
            <a:r>
              <a:rPr lang="en-US" sz="2000" dirty="0"/>
              <a:t>Amidst the most ambitious fundraising campaign in its history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Lions Clubs International Foundation (LCIF)</a:t>
            </a:r>
            <a:endParaRPr lang="en-US" dirty="0"/>
          </a:p>
        </p:txBody>
      </p:sp>
      <p:pic>
        <p:nvPicPr>
          <p:cNvPr id="5" name="Picture 2" descr="C:\Documents and Settings\KHeyne\My Documents\My Pictures\LCI Photos\Logos\lcif_h2c.tif">
            <a:extLst>
              <a:ext uri="{FF2B5EF4-FFF2-40B4-BE49-F238E27FC236}">
                <a16:creationId xmlns:a16="http://schemas.microsoft.com/office/drawing/2014/main" id="{CB319032-1A28-BC4C-AFC0-CD9966B7DD02}"/>
              </a:ext>
            </a:extLst>
          </p:cNvPr>
          <p:cNvPicPr>
            <a:picLocks noChangeAspect="1" noChangeArrowheads="1"/>
          </p:cNvPicPr>
          <p:nvPr/>
        </p:nvPicPr>
        <p:blipFill>
          <a:blip r:embed="rId2"/>
          <a:srcRect/>
          <a:stretch>
            <a:fillRect/>
          </a:stretch>
        </p:blipFill>
        <p:spPr bwMode="auto">
          <a:xfrm>
            <a:off x="304800" y="1066800"/>
            <a:ext cx="3352800" cy="978036"/>
          </a:xfrm>
          <a:prstGeom prst="rect">
            <a:avLst/>
          </a:prstGeom>
          <a:noFill/>
        </p:spPr>
      </p:pic>
      <p:sp>
        <p:nvSpPr>
          <p:cNvPr id="6" name="Content Placeholder 4">
            <a:extLst>
              <a:ext uri="{FF2B5EF4-FFF2-40B4-BE49-F238E27FC236}">
                <a16:creationId xmlns:a16="http://schemas.microsoft.com/office/drawing/2014/main" id="{EC61D580-000D-924A-A593-994FBDF132C9}"/>
              </a:ext>
            </a:extLst>
          </p:cNvPr>
          <p:cNvSpPr txBox="1">
            <a:spLocks/>
          </p:cNvSpPr>
          <p:nvPr/>
        </p:nvSpPr>
        <p:spPr bwMode="auto">
          <a:xfrm>
            <a:off x="609600" y="2438400"/>
            <a:ext cx="7086600" cy="32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50+ Years of Impact</a:t>
            </a:r>
          </a:p>
          <a:p>
            <a:pPr lvl="1">
              <a:buClr>
                <a:srgbClr val="EAB71F"/>
              </a:buClr>
              <a:buFont typeface="Arial" panose="020B0604020202020204" pitchFamily="34" charset="0"/>
              <a:buChar char="•"/>
            </a:pPr>
            <a:r>
              <a:rPr lang="en-US" sz="2000" dirty="0"/>
              <a:t>US$120 million in disaster relief funding</a:t>
            </a:r>
          </a:p>
          <a:p>
            <a:pPr lvl="1">
              <a:buClr>
                <a:srgbClr val="EAB71F"/>
              </a:buClr>
              <a:buFont typeface="Arial" panose="020B0604020202020204" pitchFamily="34" charset="0"/>
              <a:buChar char="•"/>
            </a:pPr>
            <a:endParaRPr lang="en-US" sz="2000" dirty="0"/>
          </a:p>
          <a:p>
            <a:pPr lvl="1">
              <a:buClr>
                <a:srgbClr val="EAB71F"/>
              </a:buClr>
              <a:buFont typeface="Arial" panose="020B0604020202020204" pitchFamily="34" charset="0"/>
              <a:buChar char="•"/>
            </a:pPr>
            <a:r>
              <a:rPr lang="en-US" sz="2000" dirty="0"/>
              <a:t>16 million children served by Lions Quest</a:t>
            </a:r>
          </a:p>
          <a:p>
            <a:pPr lvl="1">
              <a:buClr>
                <a:srgbClr val="EAB71F"/>
              </a:buClr>
              <a:buFont typeface="Arial" panose="020B0604020202020204" pitchFamily="34" charset="0"/>
              <a:buChar char="•"/>
            </a:pPr>
            <a:endParaRPr lang="en-US" sz="2000" dirty="0"/>
          </a:p>
          <a:p>
            <a:pPr lvl="1">
              <a:buClr>
                <a:srgbClr val="EAB71F"/>
              </a:buClr>
              <a:buFont typeface="Arial" panose="020B0604020202020204" pitchFamily="34" charset="0"/>
              <a:buChar char="•"/>
            </a:pPr>
            <a:r>
              <a:rPr lang="en-US" sz="2000" dirty="0"/>
              <a:t>9.1 million cataract surgeries</a:t>
            </a:r>
          </a:p>
          <a:p>
            <a:pPr lvl="1">
              <a:buClr>
                <a:srgbClr val="EAB71F"/>
              </a:buClr>
              <a:buFont typeface="Arial" panose="020B0604020202020204" pitchFamily="34" charset="0"/>
              <a:buChar char="•"/>
            </a:pPr>
            <a:endParaRPr lang="en-US" sz="2000" dirty="0"/>
          </a:p>
          <a:p>
            <a:pPr lvl="1">
              <a:buClr>
                <a:srgbClr val="EAB71F"/>
              </a:buClr>
              <a:buFont typeface="Arial" panose="020B0604020202020204" pitchFamily="34" charset="0"/>
              <a:buChar char="•"/>
            </a:pPr>
            <a:r>
              <a:rPr lang="en-US" sz="2000" dirty="0"/>
              <a:t>Millions of children vaccinated against measles</a:t>
            </a:r>
          </a:p>
        </p:txBody>
      </p:sp>
    </p:spTree>
    <p:extLst>
      <p:ext uri="{BB962C8B-B14F-4D97-AF65-F5344CB8AC3E}">
        <p14:creationId xmlns:p14="http://schemas.microsoft.com/office/powerpoint/2010/main" val="34155223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Leadership</a:t>
            </a:r>
            <a:endParaRPr lang="en-US" dirty="0"/>
          </a:p>
        </p:txBody>
      </p:sp>
      <p:sp>
        <p:nvSpPr>
          <p:cNvPr id="4" name="Content Placeholder 4">
            <a:extLst>
              <a:ext uri="{FF2B5EF4-FFF2-40B4-BE49-F238E27FC236}">
                <a16:creationId xmlns:a16="http://schemas.microsoft.com/office/drawing/2014/main" id="{59C7BDCD-469E-E14A-9F8F-8CB7696FCEB4}"/>
              </a:ext>
            </a:extLst>
          </p:cNvPr>
          <p:cNvSpPr txBox="1">
            <a:spLocks/>
          </p:cNvSpPr>
          <p:nvPr/>
        </p:nvSpPr>
        <p:spPr bwMode="auto">
          <a:xfrm>
            <a:off x="152400" y="1118616"/>
            <a:ext cx="8686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LCI provides training and development opportunities for Lions. The Global Leadership Team (GLT) is the driving force behind these programs, including:</a:t>
            </a:r>
          </a:p>
          <a:p>
            <a:pPr marL="0" indent="0">
              <a:buClr>
                <a:srgbClr val="EAB71F"/>
              </a:buClr>
              <a:buNone/>
            </a:pPr>
            <a:endParaRPr lang="en-US" sz="2000" b="1" dirty="0">
              <a:solidFill>
                <a:srgbClr val="10233E"/>
              </a:solidFill>
            </a:endParaRPr>
          </a:p>
          <a:p>
            <a:pPr lvl="1">
              <a:buClr>
                <a:srgbClr val="EAB71F"/>
              </a:buClr>
              <a:buFont typeface="Arial" panose="020B0604020202020204" pitchFamily="34" charset="0"/>
              <a:buChar char="•"/>
            </a:pPr>
            <a:r>
              <a:rPr lang="en-US" sz="2000" dirty="0"/>
              <a:t>Emerging Lions Leadership Institutes</a:t>
            </a:r>
          </a:p>
          <a:p>
            <a:pPr lvl="1">
              <a:buClr>
                <a:srgbClr val="EAB71F"/>
              </a:buClr>
              <a:buFont typeface="Arial" panose="020B0604020202020204" pitchFamily="34" charset="0"/>
              <a:buChar char="•"/>
            </a:pPr>
            <a:r>
              <a:rPr lang="en-US" sz="2000" dirty="0"/>
              <a:t>Faculty Development Institutes</a:t>
            </a:r>
          </a:p>
          <a:p>
            <a:pPr lvl="1">
              <a:buClr>
                <a:srgbClr val="EAB71F"/>
              </a:buClr>
              <a:buFont typeface="Arial" panose="020B0604020202020204" pitchFamily="34" charset="0"/>
              <a:buChar char="•"/>
            </a:pPr>
            <a:r>
              <a:rPr lang="en-US" sz="2000" dirty="0"/>
              <a:t>Regional Lions Leadership Institutes</a:t>
            </a:r>
          </a:p>
          <a:p>
            <a:pPr lvl="1">
              <a:buClr>
                <a:srgbClr val="EAB71F"/>
              </a:buClr>
              <a:buFont typeface="Arial" panose="020B0604020202020204" pitchFamily="34" charset="0"/>
              <a:buChar char="•"/>
            </a:pPr>
            <a:r>
              <a:rPr lang="en-US" sz="2000" dirty="0"/>
              <a:t>District Governors-Elect Seminar</a:t>
            </a:r>
          </a:p>
          <a:p>
            <a:pPr lvl="1">
              <a:buClr>
                <a:srgbClr val="EAB71F"/>
              </a:buClr>
              <a:buFont typeface="Arial" panose="020B0604020202020204" pitchFamily="34" charset="0"/>
              <a:buChar char="•"/>
            </a:pPr>
            <a:r>
              <a:rPr lang="en-US" sz="2000" dirty="0"/>
              <a:t>Multiple District Leadership Development Funding</a:t>
            </a:r>
          </a:p>
          <a:p>
            <a:pPr lvl="1">
              <a:buClr>
                <a:srgbClr val="EAB71F"/>
              </a:buClr>
              <a:buFont typeface="Arial" panose="020B0604020202020204" pitchFamily="34" charset="0"/>
              <a:buChar char="•"/>
            </a:pPr>
            <a:r>
              <a:rPr lang="en-US" sz="2000" dirty="0"/>
              <a:t>GLT District Funding Support Program</a:t>
            </a:r>
          </a:p>
          <a:p>
            <a:pPr lvl="1">
              <a:buClr>
                <a:srgbClr val="EAB71F"/>
              </a:buClr>
              <a:buFont typeface="Arial" panose="020B0604020202020204" pitchFamily="34" charset="0"/>
              <a:buChar char="•"/>
            </a:pPr>
            <a:r>
              <a:rPr lang="en-US" sz="2000" dirty="0"/>
              <a:t>Webinars</a:t>
            </a:r>
          </a:p>
          <a:p>
            <a:pPr lvl="1">
              <a:buClr>
                <a:srgbClr val="EAB71F"/>
              </a:buClr>
              <a:buFont typeface="Arial" panose="020B0604020202020204" pitchFamily="34" charset="0"/>
              <a:buChar char="•"/>
            </a:pPr>
            <a:r>
              <a:rPr lang="en-US" sz="2000" dirty="0"/>
              <a:t>Lions Learning Center</a:t>
            </a:r>
          </a:p>
          <a:p>
            <a:pPr lvl="1">
              <a:buClr>
                <a:srgbClr val="EAB71F"/>
              </a:buClr>
              <a:buFont typeface="Arial" panose="020B0604020202020204" pitchFamily="34" charset="0"/>
              <a:buChar char="•"/>
            </a:pPr>
            <a:r>
              <a:rPr lang="en-US" sz="2000" dirty="0"/>
              <a:t>Lions Certified Instructor Program</a:t>
            </a:r>
          </a:p>
          <a:p>
            <a:pPr lvl="1">
              <a:buClr>
                <a:srgbClr val="EAB71F"/>
              </a:buClr>
              <a:buFont typeface="Arial" panose="020B0604020202020204" pitchFamily="34" charset="0"/>
              <a:buChar char="•"/>
            </a:pPr>
            <a:endParaRPr lang="en-US" sz="2000" dirty="0"/>
          </a:p>
          <a:p>
            <a:pPr lvl="1">
              <a:buClr>
                <a:srgbClr val="EAB71F"/>
              </a:buClr>
              <a:buFont typeface="Arial" panose="020B0604020202020204" pitchFamily="34" charset="0"/>
              <a:buChar char="•"/>
            </a:pPr>
            <a:endParaRPr lang="en-US"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Service Activities</a:t>
            </a:r>
            <a:endParaRPr lang="en-US" dirty="0"/>
          </a:p>
        </p:txBody>
      </p:sp>
      <p:sp>
        <p:nvSpPr>
          <p:cNvPr id="4" name="Content Placeholder 4">
            <a:extLst>
              <a:ext uri="{FF2B5EF4-FFF2-40B4-BE49-F238E27FC236}">
                <a16:creationId xmlns:a16="http://schemas.microsoft.com/office/drawing/2014/main" id="{35893C1D-6A98-9A46-800E-4009C096261D}"/>
              </a:ext>
            </a:extLst>
          </p:cNvPr>
          <p:cNvSpPr txBox="1">
            <a:spLocks/>
          </p:cNvSpPr>
          <p:nvPr/>
        </p:nvSpPr>
        <p:spPr bwMode="auto">
          <a:xfrm>
            <a:off x="152400" y="1118616"/>
            <a:ext cx="86868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Because Lions seek to address the greatest needs in their communities, our activities are varied, although Lions are united behind eight global causes and one special focus area. The Global Service Team (GST) is the driving force behind these programs and collects and shares service stories that empower leaders to act.</a:t>
            </a:r>
          </a:p>
          <a:p>
            <a:pPr marL="457200" lvl="1" indent="0">
              <a:buClr>
                <a:srgbClr val="EAB71F"/>
              </a:buClr>
              <a:buNone/>
            </a:pPr>
            <a:r>
              <a:rPr lang="en-US" sz="1600" b="1" dirty="0"/>
              <a:t>Global Causes</a:t>
            </a:r>
          </a:p>
          <a:p>
            <a:pPr lvl="1">
              <a:buClr>
                <a:srgbClr val="EAB71F"/>
              </a:buClr>
              <a:buFont typeface="Arial" panose="020B0604020202020204" pitchFamily="34" charset="0"/>
              <a:buChar char="•"/>
            </a:pPr>
            <a:r>
              <a:rPr lang="en-US" sz="1600" dirty="0"/>
              <a:t>Diabetes</a:t>
            </a:r>
          </a:p>
          <a:p>
            <a:pPr lvl="1">
              <a:buClr>
                <a:srgbClr val="EAB71F"/>
              </a:buClr>
              <a:buFont typeface="Arial" panose="020B0604020202020204" pitchFamily="34" charset="0"/>
              <a:buChar char="•"/>
            </a:pPr>
            <a:r>
              <a:rPr lang="en-US" sz="1600" dirty="0"/>
              <a:t>Vision</a:t>
            </a:r>
          </a:p>
          <a:p>
            <a:pPr lvl="1">
              <a:buClr>
                <a:srgbClr val="EAB71F"/>
              </a:buClr>
              <a:buFont typeface="Arial" panose="020B0604020202020204" pitchFamily="34" charset="0"/>
              <a:buChar char="•"/>
            </a:pPr>
            <a:r>
              <a:rPr lang="en-US" sz="1600" dirty="0"/>
              <a:t>Hunger</a:t>
            </a:r>
          </a:p>
          <a:p>
            <a:pPr lvl="1">
              <a:buClr>
                <a:srgbClr val="EAB71F"/>
              </a:buClr>
              <a:buFont typeface="Arial" panose="020B0604020202020204" pitchFamily="34" charset="0"/>
              <a:buChar char="•"/>
            </a:pPr>
            <a:r>
              <a:rPr lang="en-US" sz="1600" dirty="0"/>
              <a:t>Environment</a:t>
            </a:r>
          </a:p>
          <a:p>
            <a:pPr lvl="1">
              <a:buClr>
                <a:srgbClr val="EAB71F"/>
              </a:buClr>
              <a:buFont typeface="Arial" panose="020B0604020202020204" pitchFamily="34" charset="0"/>
              <a:buChar char="•"/>
            </a:pPr>
            <a:r>
              <a:rPr lang="en-US" sz="1600" dirty="0"/>
              <a:t>Childhood Cancer</a:t>
            </a:r>
          </a:p>
          <a:p>
            <a:pPr lvl="1">
              <a:buClr>
                <a:srgbClr val="EAB71F"/>
              </a:buClr>
              <a:buFont typeface="Arial" panose="020B0604020202020204" pitchFamily="34" charset="0"/>
              <a:buChar char="•"/>
            </a:pPr>
            <a:r>
              <a:rPr lang="en-US" sz="1600" dirty="0"/>
              <a:t>Humanitarian Efforts</a:t>
            </a:r>
          </a:p>
          <a:p>
            <a:pPr lvl="1">
              <a:buClr>
                <a:srgbClr val="EAB71F"/>
              </a:buClr>
              <a:buFont typeface="Arial" panose="020B0604020202020204" pitchFamily="34" charset="0"/>
              <a:buChar char="•"/>
            </a:pPr>
            <a:r>
              <a:rPr lang="en-US" sz="1600" dirty="0"/>
              <a:t>Disaster Relief</a:t>
            </a:r>
          </a:p>
          <a:p>
            <a:pPr lvl="1">
              <a:buClr>
                <a:srgbClr val="EAB71F"/>
              </a:buClr>
              <a:buFont typeface="Arial" panose="020B0604020202020204" pitchFamily="34" charset="0"/>
              <a:buChar char="•"/>
            </a:pPr>
            <a:r>
              <a:rPr lang="en-US" sz="1600" dirty="0"/>
              <a:t>Youth</a:t>
            </a:r>
          </a:p>
          <a:p>
            <a:pPr lvl="1">
              <a:buClr>
                <a:srgbClr val="EAB71F"/>
              </a:buClr>
              <a:buFont typeface="Arial" panose="020B0604020202020204" pitchFamily="34" charset="0"/>
              <a:buChar char="•"/>
            </a:pPr>
            <a:endParaRPr lang="en-US" sz="1000" dirty="0"/>
          </a:p>
          <a:p>
            <a:pPr marL="457200" lvl="1" indent="0">
              <a:buClr>
                <a:srgbClr val="EAB71F"/>
              </a:buClr>
              <a:buNone/>
            </a:pPr>
            <a:r>
              <a:rPr lang="en-US" sz="1600" b="1" dirty="0"/>
              <a:t>Special Focus</a:t>
            </a:r>
          </a:p>
          <a:p>
            <a:pPr lvl="1">
              <a:buClr>
                <a:srgbClr val="EAB71F"/>
              </a:buClr>
              <a:buFont typeface="Arial" panose="020B0604020202020204" pitchFamily="34" charset="0"/>
              <a:buChar char="•"/>
            </a:pPr>
            <a:r>
              <a:rPr lang="en-US" sz="1600" dirty="0"/>
              <a:t>Mental Health and Wellness</a:t>
            </a:r>
          </a:p>
        </p:txBody>
      </p:sp>
      <p:pic>
        <p:nvPicPr>
          <p:cNvPr id="3" name="Picture 2">
            <a:extLst>
              <a:ext uri="{FF2B5EF4-FFF2-40B4-BE49-F238E27FC236}">
                <a16:creationId xmlns:a16="http://schemas.microsoft.com/office/drawing/2014/main" id="{5E6AADA5-74B2-DE2C-38B4-91DEEF90E675}"/>
              </a:ext>
            </a:extLst>
          </p:cNvPr>
          <p:cNvPicPr>
            <a:picLocks noChangeAspect="1"/>
          </p:cNvPicPr>
          <p:nvPr/>
        </p:nvPicPr>
        <p:blipFill>
          <a:blip r:embed="rId2"/>
          <a:stretch>
            <a:fillRect/>
          </a:stretch>
        </p:blipFill>
        <p:spPr>
          <a:xfrm>
            <a:off x="3581400" y="2819400"/>
            <a:ext cx="4724400" cy="3137297"/>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Membership Development</a:t>
            </a:r>
            <a:endParaRPr lang="en-US" dirty="0"/>
          </a:p>
        </p:txBody>
      </p:sp>
      <p:sp>
        <p:nvSpPr>
          <p:cNvPr id="4" name="Content Placeholder 4">
            <a:extLst>
              <a:ext uri="{FF2B5EF4-FFF2-40B4-BE49-F238E27FC236}">
                <a16:creationId xmlns:a16="http://schemas.microsoft.com/office/drawing/2014/main" id="{74AAC061-E6C7-DB4C-84B8-9113DCC573F9}"/>
              </a:ext>
            </a:extLst>
          </p:cNvPr>
          <p:cNvSpPr txBox="1">
            <a:spLocks/>
          </p:cNvSpPr>
          <p:nvPr/>
        </p:nvSpPr>
        <p:spPr bwMode="auto">
          <a:xfrm>
            <a:off x="228600" y="914400"/>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1600" b="1" dirty="0">
                <a:solidFill>
                  <a:srgbClr val="10233E"/>
                </a:solidFill>
              </a:rPr>
              <a:t>Recruiting new members into your club ensures that there will be a continual influx of enthusiastic members to serve those in need and identify new service that can be done in your community. Membership programs designed to help stimulate growth and foster quality members include:</a:t>
            </a:r>
          </a:p>
          <a:p>
            <a:pPr lvl="1">
              <a:buClr>
                <a:srgbClr val="EAB71F"/>
              </a:buClr>
              <a:buFont typeface="Arial" panose="020B0604020202020204" pitchFamily="34" charset="0"/>
              <a:buChar char="•"/>
            </a:pPr>
            <a:r>
              <a:rPr lang="en-US" sz="1600" dirty="0"/>
              <a:t>Family Membership</a:t>
            </a:r>
          </a:p>
          <a:p>
            <a:pPr lvl="1">
              <a:buClr>
                <a:srgbClr val="EAB71F"/>
              </a:buClr>
              <a:buFont typeface="Arial" panose="020B0604020202020204" pitchFamily="34" charset="0"/>
              <a:buChar char="•"/>
            </a:pPr>
            <a:r>
              <a:rPr lang="en-US" sz="1600" dirty="0"/>
              <a:t>Student Membership</a:t>
            </a:r>
          </a:p>
          <a:p>
            <a:pPr lvl="1">
              <a:buClr>
                <a:srgbClr val="EAB71F"/>
              </a:buClr>
              <a:buFont typeface="Arial" panose="020B0604020202020204" pitchFamily="34" charset="0"/>
              <a:buChar char="•"/>
            </a:pPr>
            <a:r>
              <a:rPr lang="en-US" sz="1600" dirty="0"/>
              <a:t>Leo to Lion</a:t>
            </a:r>
          </a:p>
          <a:p>
            <a:pPr lvl="1">
              <a:buClr>
                <a:srgbClr val="EAB71F"/>
              </a:buClr>
              <a:buFont typeface="Arial" panose="020B0604020202020204" pitchFamily="34" charset="0"/>
              <a:buChar char="•"/>
            </a:pPr>
            <a:r>
              <a:rPr lang="en-US" sz="1600" dirty="0"/>
              <a:t>Lions Worldwide Induction Day</a:t>
            </a:r>
          </a:p>
          <a:p>
            <a:pPr lvl="1">
              <a:buClr>
                <a:srgbClr val="EAB71F"/>
              </a:buClr>
              <a:buFont typeface="Arial" panose="020B0604020202020204" pitchFamily="34" charset="0"/>
              <a:buChar char="•"/>
            </a:pPr>
            <a:r>
              <a:rPr lang="en-US" sz="1600" dirty="0"/>
              <a:t>Leo Clubs</a:t>
            </a:r>
          </a:p>
          <a:p>
            <a:pPr lvl="1">
              <a:buClr>
                <a:srgbClr val="EAB71F"/>
              </a:buClr>
              <a:buFont typeface="Arial" panose="020B0604020202020204" pitchFamily="34" charset="0"/>
              <a:buChar char="•"/>
            </a:pPr>
            <a:r>
              <a:rPr lang="en-US" sz="1600" dirty="0"/>
              <a:t>Club Branches</a:t>
            </a:r>
          </a:p>
          <a:p>
            <a:pPr lvl="1">
              <a:buClr>
                <a:srgbClr val="EAB71F"/>
              </a:buClr>
              <a:buFont typeface="Arial" panose="020B0604020202020204" pitchFamily="34" charset="0"/>
              <a:buChar char="•"/>
            </a:pPr>
            <a:endParaRPr lang="en-US" sz="1600" dirty="0"/>
          </a:p>
          <a:p>
            <a:pPr marL="0" indent="0">
              <a:buClr>
                <a:srgbClr val="EAB71F"/>
              </a:buClr>
              <a:buNone/>
            </a:pPr>
            <a:r>
              <a:rPr lang="en-US" sz="1600" b="1" dirty="0">
                <a:solidFill>
                  <a:srgbClr val="10233E"/>
                </a:solidFill>
              </a:rPr>
              <a:t>In addition, forming new clubs is essential to serving a new or underserved area. Membership has several club types to help every member find the right fit:</a:t>
            </a:r>
          </a:p>
          <a:p>
            <a:pPr lvl="1">
              <a:buClr>
                <a:srgbClr val="EAB71F"/>
              </a:buClr>
              <a:buFont typeface="Arial" panose="020B0604020202020204" pitchFamily="34" charset="0"/>
              <a:buChar char="•"/>
            </a:pPr>
            <a:r>
              <a:rPr lang="en-US" sz="1600" dirty="0"/>
              <a:t>Traditional Lions clubs</a:t>
            </a:r>
          </a:p>
          <a:p>
            <a:pPr lvl="1">
              <a:buClr>
                <a:srgbClr val="EAB71F"/>
              </a:buClr>
              <a:buFont typeface="Arial" panose="020B0604020202020204" pitchFamily="34" charset="0"/>
              <a:buChar char="•"/>
            </a:pPr>
            <a:r>
              <a:rPr lang="en-US" sz="1600" dirty="0"/>
              <a:t>Campus Lions clubs</a:t>
            </a:r>
          </a:p>
          <a:p>
            <a:pPr lvl="1">
              <a:buClr>
                <a:srgbClr val="EAB71F"/>
              </a:buClr>
              <a:buFont typeface="Arial" panose="020B0604020202020204" pitchFamily="34" charset="0"/>
              <a:buChar char="•"/>
            </a:pPr>
            <a:r>
              <a:rPr lang="en-US" sz="1600" dirty="0"/>
              <a:t>Leo Lions clubs</a:t>
            </a:r>
          </a:p>
          <a:p>
            <a:pPr lvl="1">
              <a:buClr>
                <a:srgbClr val="EAB71F"/>
              </a:buClr>
              <a:buFont typeface="Arial" panose="020B0604020202020204" pitchFamily="34" charset="0"/>
              <a:buChar char="•"/>
            </a:pPr>
            <a:r>
              <a:rPr lang="en-US" sz="1600" dirty="0"/>
              <a:t>Lioness Lions clubs</a:t>
            </a:r>
          </a:p>
          <a:p>
            <a:pPr lvl="1">
              <a:buClr>
                <a:srgbClr val="EAB71F"/>
              </a:buClr>
              <a:buFont typeface="Arial" panose="020B0604020202020204" pitchFamily="34" charset="0"/>
              <a:buChar char="•"/>
            </a:pPr>
            <a:r>
              <a:rPr lang="en-US" sz="1600" dirty="0"/>
              <a:t>Specialty Lions clubs</a:t>
            </a:r>
          </a:p>
        </p:txBody>
      </p:sp>
    </p:spTree>
    <p:extLst>
      <p:ext uri="{BB962C8B-B14F-4D97-AF65-F5344CB8AC3E}">
        <p14:creationId xmlns:p14="http://schemas.microsoft.com/office/powerpoint/2010/main" val="1696935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ADF25E3-3BA5-5148-973C-08C8E5972F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600" y="1118616"/>
            <a:ext cx="3135086" cy="4114800"/>
          </a:xfrm>
          <a:prstGeom prst="rect">
            <a:avLst/>
          </a:prstGeom>
        </p:spPr>
      </p:pic>
      <p:sp>
        <p:nvSpPr>
          <p:cNvPr id="6" name="Content Placeholder 4">
            <a:extLst>
              <a:ext uri="{FF2B5EF4-FFF2-40B4-BE49-F238E27FC236}">
                <a16:creationId xmlns:a16="http://schemas.microsoft.com/office/drawing/2014/main" id="{FBF3840F-686F-8742-B322-10AC5355346C}"/>
              </a:ext>
            </a:extLst>
          </p:cNvPr>
          <p:cNvSpPr txBox="1">
            <a:spLocks/>
          </p:cNvSpPr>
          <p:nvPr/>
        </p:nvSpPr>
        <p:spPr bwMode="auto">
          <a:xfrm>
            <a:off x="152400" y="1118616"/>
            <a:ext cx="83820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buClr>
                <a:srgbClr val="EAB71F"/>
              </a:buClr>
              <a:buFont typeface="Courier New" panose="02070309020205020404" pitchFamily="49" charset="0"/>
              <a:buChar char="o"/>
            </a:pPr>
            <a:r>
              <a:rPr lang="en-US" sz="2000" b="1" dirty="0">
                <a:solidFill>
                  <a:srgbClr val="10233E"/>
                </a:solidFill>
              </a:rPr>
              <a:t>LION Magazine</a:t>
            </a:r>
          </a:p>
          <a:p>
            <a:pPr>
              <a:buClr>
                <a:srgbClr val="EAB71F"/>
              </a:buClr>
              <a:buFont typeface="Courier New" panose="02070309020205020404" pitchFamily="49" charset="0"/>
              <a:buChar char="o"/>
            </a:pPr>
            <a:endParaRPr lang="en-US" sz="20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E-mail Messages</a:t>
            </a:r>
          </a:p>
          <a:p>
            <a:pPr>
              <a:buClr>
                <a:srgbClr val="EAB71F"/>
              </a:buClr>
              <a:buFont typeface="Courier New" panose="02070309020205020404" pitchFamily="49" charset="0"/>
              <a:buChar char="o"/>
            </a:pPr>
            <a:endParaRPr lang="en-US" sz="20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Website</a:t>
            </a:r>
          </a:p>
          <a:p>
            <a:pPr lvl="1">
              <a:buClr>
                <a:srgbClr val="EAB71F"/>
              </a:buClr>
              <a:buFont typeface="Courier New" panose="02070309020205020404" pitchFamily="49" charset="0"/>
              <a:buChar char="o"/>
            </a:pPr>
            <a:r>
              <a:rPr lang="en-US" sz="1600" b="1" dirty="0">
                <a:solidFill>
                  <a:srgbClr val="10233E"/>
                </a:solidFill>
                <a:hlinkClick r:id="rId3"/>
              </a:rPr>
              <a:t>lionsclubs.org</a:t>
            </a:r>
            <a:r>
              <a:rPr lang="en-US" sz="1600" b="1" dirty="0">
                <a:solidFill>
                  <a:srgbClr val="10233E"/>
                </a:solidFill>
              </a:rPr>
              <a:t> </a:t>
            </a:r>
          </a:p>
          <a:p>
            <a:pPr lvl="1">
              <a:buClr>
                <a:srgbClr val="EAB71F"/>
              </a:buClr>
              <a:buFont typeface="Courier New" panose="02070309020205020404" pitchFamily="49" charset="0"/>
              <a:buChar char="o"/>
            </a:pPr>
            <a:r>
              <a:rPr lang="en-US" sz="1600" b="1" dirty="0">
                <a:solidFill>
                  <a:srgbClr val="10233E"/>
                </a:solidFill>
              </a:rPr>
              <a:t>Lion Portal</a:t>
            </a:r>
          </a:p>
          <a:p>
            <a:pPr>
              <a:buClr>
                <a:srgbClr val="EAB71F"/>
              </a:buClr>
              <a:buFont typeface="Courier New" panose="02070309020205020404" pitchFamily="49" charset="0"/>
              <a:buChar char="o"/>
            </a:pPr>
            <a:endParaRPr lang="en-US" sz="2000" b="1" dirty="0">
              <a:solidFill>
                <a:srgbClr val="10233E"/>
              </a:solidFill>
            </a:endParaRPr>
          </a:p>
          <a:p>
            <a:pPr>
              <a:buClr>
                <a:srgbClr val="EAB71F"/>
              </a:buClr>
              <a:buFont typeface="Courier New" panose="02070309020205020404" pitchFamily="49" charset="0"/>
              <a:buChar char="o"/>
            </a:pPr>
            <a:r>
              <a:rPr lang="en-US" sz="2000" b="1" dirty="0">
                <a:solidFill>
                  <a:srgbClr val="10233E"/>
                </a:solidFill>
              </a:rPr>
              <a:t>Social Networking</a:t>
            </a:r>
          </a:p>
          <a:p>
            <a:pPr lvl="1">
              <a:buClr>
                <a:srgbClr val="EAB71F"/>
              </a:buClr>
              <a:buFont typeface="Courier New" panose="02070309020205020404" pitchFamily="49" charset="0"/>
              <a:buChar char="o"/>
            </a:pPr>
            <a:r>
              <a:rPr lang="en-US" sz="1600" dirty="0">
                <a:solidFill>
                  <a:srgbClr val="10233E"/>
                </a:solidFill>
              </a:rPr>
              <a:t>Facebook</a:t>
            </a:r>
          </a:p>
          <a:p>
            <a:pPr lvl="2">
              <a:buClr>
                <a:srgbClr val="EAB71F"/>
              </a:buClr>
              <a:buFont typeface="Courier New" panose="02070309020205020404" pitchFamily="49" charset="0"/>
              <a:buChar char="o"/>
            </a:pPr>
            <a:r>
              <a:rPr lang="en-US" sz="1400" dirty="0">
                <a:solidFill>
                  <a:srgbClr val="10233E"/>
                </a:solidFill>
                <a:hlinkClick r:id="rId4">
                  <a:extLst>
                    <a:ext uri="{A12FA001-AC4F-418D-AE19-62706E023703}">
                      <ahyp:hlinkClr xmlns:ahyp="http://schemas.microsoft.com/office/drawing/2018/hyperlinkcolor" val="tx"/>
                    </a:ext>
                  </a:extLst>
                </a:hlinkClick>
              </a:rPr>
              <a:t>facebook.com/</a:t>
            </a:r>
            <a:r>
              <a:rPr lang="en-US" sz="1400" dirty="0" err="1">
                <a:solidFill>
                  <a:srgbClr val="10233E"/>
                </a:solidFill>
                <a:hlinkClick r:id="rId4">
                  <a:extLst>
                    <a:ext uri="{A12FA001-AC4F-418D-AE19-62706E023703}">
                      <ahyp:hlinkClr xmlns:ahyp="http://schemas.microsoft.com/office/drawing/2018/hyperlinkcolor" val="tx"/>
                    </a:ext>
                  </a:extLst>
                </a:hlinkClick>
              </a:rPr>
              <a:t>lionsclubs</a:t>
            </a:r>
            <a:endParaRPr lang="en-US" sz="1400" dirty="0">
              <a:solidFill>
                <a:srgbClr val="10233E"/>
              </a:solidFill>
            </a:endParaRPr>
          </a:p>
          <a:p>
            <a:pPr lvl="1">
              <a:buClr>
                <a:srgbClr val="EAB71F"/>
              </a:buClr>
              <a:buFont typeface="Courier New" panose="02070309020205020404" pitchFamily="49" charset="0"/>
              <a:buChar char="o"/>
            </a:pPr>
            <a:r>
              <a:rPr lang="en-US" sz="1600" dirty="0">
                <a:solidFill>
                  <a:srgbClr val="10233E"/>
                </a:solidFill>
              </a:rPr>
              <a:t>Twitter</a:t>
            </a:r>
          </a:p>
          <a:p>
            <a:pPr lvl="2">
              <a:buClr>
                <a:srgbClr val="EAB71F"/>
              </a:buClr>
              <a:buFont typeface="Courier New" panose="02070309020205020404" pitchFamily="49" charset="0"/>
              <a:buChar char="o"/>
            </a:pPr>
            <a:r>
              <a:rPr lang="en-US" sz="1400" dirty="0">
                <a:solidFill>
                  <a:srgbClr val="10233E"/>
                </a:solidFill>
                <a:hlinkClick r:id="rId5"/>
              </a:rPr>
              <a:t>twitter.com/</a:t>
            </a:r>
            <a:r>
              <a:rPr lang="en-US" sz="1400" dirty="0" err="1">
                <a:solidFill>
                  <a:srgbClr val="10233E"/>
                </a:solidFill>
                <a:hlinkClick r:id="rId5"/>
              </a:rPr>
              <a:t>lionsclubs</a:t>
            </a:r>
            <a:r>
              <a:rPr lang="en-US" sz="1400" dirty="0">
                <a:solidFill>
                  <a:srgbClr val="10233E"/>
                </a:solidFill>
              </a:rPr>
              <a:t>  </a:t>
            </a:r>
          </a:p>
          <a:p>
            <a:pPr lvl="1">
              <a:buClr>
                <a:srgbClr val="EAB71F"/>
              </a:buClr>
              <a:buFont typeface="Courier New" panose="02070309020205020404" pitchFamily="49" charset="0"/>
              <a:buChar char="o"/>
            </a:pPr>
            <a:r>
              <a:rPr lang="en-US" sz="1600" dirty="0">
                <a:solidFill>
                  <a:srgbClr val="10233E"/>
                </a:solidFill>
              </a:rPr>
              <a:t>YouTube</a:t>
            </a:r>
          </a:p>
          <a:p>
            <a:pPr lvl="2">
              <a:buClr>
                <a:srgbClr val="EAB71F"/>
              </a:buClr>
              <a:buFont typeface="Courier New" panose="02070309020205020404" pitchFamily="49" charset="0"/>
              <a:buChar char="o"/>
            </a:pPr>
            <a:r>
              <a:rPr lang="en-US" sz="1400" dirty="0">
                <a:solidFill>
                  <a:srgbClr val="10233E"/>
                </a:solidFill>
                <a:hlinkClick r:id="rId6"/>
              </a:rPr>
              <a:t>youtube.com/</a:t>
            </a:r>
            <a:r>
              <a:rPr lang="en-US" sz="1400" dirty="0" err="1">
                <a:solidFill>
                  <a:srgbClr val="10233E"/>
                </a:solidFill>
                <a:hlinkClick r:id="rId6"/>
              </a:rPr>
              <a:t>lionsclubs</a:t>
            </a:r>
            <a:r>
              <a:rPr lang="en-US" sz="1400" dirty="0">
                <a:solidFill>
                  <a:srgbClr val="10233E"/>
                </a:solidFill>
              </a:rPr>
              <a:t> </a:t>
            </a:r>
          </a:p>
          <a:p>
            <a:pPr marL="914400" lvl="2" indent="0">
              <a:buClr>
                <a:srgbClr val="EAB71F"/>
              </a:buClr>
              <a:buNone/>
            </a:pPr>
            <a:endParaRPr lang="en-US" sz="1400" dirty="0">
              <a:solidFill>
                <a:srgbClr val="10233E"/>
              </a:solidFill>
            </a:endParaRPr>
          </a:p>
        </p:txBody>
      </p:sp>
      <p:sp>
        <p:nvSpPr>
          <p:cNvPr id="2" name="Title 1"/>
          <p:cNvSpPr>
            <a:spLocks noGrp="1"/>
          </p:cNvSpPr>
          <p:nvPr>
            <p:ph type="title"/>
          </p:nvPr>
        </p:nvSpPr>
        <p:spPr/>
        <p:txBody>
          <a:bodyPr/>
          <a:lstStyle/>
          <a:p>
            <a:r>
              <a:t>Communications</a:t>
            </a:r>
            <a:endParaRPr lang="en-US" dirty="0"/>
          </a:p>
        </p:txBody>
      </p:sp>
      <p:pic>
        <p:nvPicPr>
          <p:cNvPr id="8" name="Picture 7">
            <a:extLst>
              <a:ext uri="{FF2B5EF4-FFF2-40B4-BE49-F238E27FC236}">
                <a16:creationId xmlns:a16="http://schemas.microsoft.com/office/drawing/2014/main" id="{D4E0F5FC-9847-2C45-8014-B35063AED0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2000" y="3811016"/>
            <a:ext cx="3276600" cy="2274058"/>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10233E"/>
        </a:solid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a:xfrm>
            <a:off x="304800" y="830272"/>
            <a:ext cx="8153400" cy="1470025"/>
          </a:xfrm>
        </p:spPr>
        <p:txBody>
          <a:bodyPr/>
          <a:lstStyle/>
          <a:p>
            <a:r>
              <a:rPr sz="4400" dirty="0"/>
              <a:t>Welcome to your Lions Club!</a:t>
            </a:r>
            <a:endParaRPr lang="en-US" sz="4400" dirty="0"/>
          </a:p>
        </p:txBody>
      </p:sp>
      <p:sp>
        <p:nvSpPr>
          <p:cNvPr id="7" name="Subtitle 6"/>
          <p:cNvSpPr>
            <a:spLocks noGrp="1"/>
          </p:cNvSpPr>
          <p:nvPr>
            <p:ph type="subTitle" idx="1"/>
          </p:nvPr>
        </p:nvSpPr>
        <p:spPr>
          <a:xfrm>
            <a:off x="685800" y="2837684"/>
            <a:ext cx="7772400" cy="1182631"/>
          </a:xfrm>
        </p:spPr>
        <p:txBody>
          <a:bodyPr/>
          <a:lstStyle/>
          <a:p>
            <a:r>
              <a:rPr lang="en-US" dirty="0"/>
              <a:t>Any Questions?</a:t>
            </a:r>
          </a:p>
        </p:txBody>
      </p:sp>
      <p:sp>
        <p:nvSpPr>
          <p:cNvPr id="2" name="TextBox 1">
            <a:extLst>
              <a:ext uri="{FF2B5EF4-FFF2-40B4-BE49-F238E27FC236}">
                <a16:creationId xmlns:a16="http://schemas.microsoft.com/office/drawing/2014/main" id="{0709CE73-2E1E-A6DC-C1F4-5C50EB98A47F}"/>
              </a:ext>
            </a:extLst>
          </p:cNvPr>
          <p:cNvSpPr txBox="1"/>
          <p:nvPr/>
        </p:nvSpPr>
        <p:spPr>
          <a:xfrm>
            <a:off x="486978" y="3510953"/>
            <a:ext cx="8355044" cy="646331"/>
          </a:xfrm>
          <a:prstGeom prst="rect">
            <a:avLst/>
          </a:prstGeom>
          <a:noFill/>
        </p:spPr>
        <p:txBody>
          <a:bodyPr wrap="none" rtlCol="0">
            <a:spAutoFit/>
          </a:bodyPr>
          <a:lstStyle/>
          <a:p>
            <a:pPr algn="ctr"/>
            <a:r>
              <a:rPr lang="en-US" sz="2000" dirty="0">
                <a:solidFill>
                  <a:schemeClr val="bg1"/>
                </a:solidFill>
              </a:rPr>
              <a:t>For more LCI Orientation Resources, visit:</a:t>
            </a:r>
          </a:p>
          <a:p>
            <a:r>
              <a:rPr lang="en-US" sz="1600" dirty="0">
                <a:solidFill>
                  <a:schemeClr val="bg1"/>
                </a:solidFill>
              </a:rPr>
              <a:t>https://www.lionsclubs.org/en/resources-for-members/resource-center/member-orientation</a:t>
            </a: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solidFill>
                  <a:schemeClr val="bg1"/>
                </a:solidFill>
              </a:rPr>
              <a:t>Who Lions Are</a:t>
            </a:r>
            <a:endParaRPr lang="en-US" dirty="0">
              <a:solidFill>
                <a:schemeClr val="bg1"/>
              </a:solidFill>
            </a:endParaRPr>
          </a:p>
        </p:txBody>
      </p:sp>
      <p:sp>
        <p:nvSpPr>
          <p:cNvPr id="3" name="Content Placeholder 2"/>
          <p:cNvSpPr>
            <a:spLocks noGrp="1"/>
          </p:cNvSpPr>
          <p:nvPr>
            <p:ph idx="1"/>
          </p:nvPr>
        </p:nvSpPr>
        <p:spPr>
          <a:xfrm>
            <a:off x="266700" y="2855873"/>
            <a:ext cx="8610600" cy="3429000"/>
          </a:xfrm>
        </p:spPr>
        <p:txBody>
          <a:bodyPr/>
          <a:lstStyle/>
          <a:p>
            <a:pPr>
              <a:buClr>
                <a:srgbClr val="EAB71F"/>
              </a:buClr>
              <a:buFont typeface="Courier New" panose="02070309020205020404" pitchFamily="49" charset="0"/>
              <a:buChar char="o"/>
            </a:pPr>
            <a:r>
              <a:rPr lang="en-US" sz="2000" b="1" dirty="0">
                <a:solidFill>
                  <a:srgbClr val="10233E"/>
                </a:solidFill>
              </a:rPr>
              <a:t>Vision Statement: </a:t>
            </a:r>
            <a:r>
              <a:rPr lang="en-US" sz="2000" dirty="0"/>
              <a:t>To be the global leader in community and humanitarian service.</a:t>
            </a:r>
            <a:endParaRPr lang="en-US" sz="2000" b="1" dirty="0"/>
          </a:p>
          <a:p>
            <a:pPr>
              <a:buClr>
                <a:srgbClr val="EAB71F"/>
              </a:buClr>
              <a:buFont typeface="Courier New" panose="02070309020205020404" pitchFamily="49" charset="0"/>
              <a:buChar char="o"/>
            </a:pPr>
            <a:r>
              <a:rPr lang="en-US" sz="2000" b="1" dirty="0">
                <a:solidFill>
                  <a:srgbClr val="10233E"/>
                </a:solidFill>
              </a:rPr>
              <a:t>Mission Statement:</a:t>
            </a:r>
            <a:r>
              <a:rPr lang="en-US" sz="2000" dirty="0">
                <a:solidFill>
                  <a:srgbClr val="10233E"/>
                </a:solidFill>
              </a:rPr>
              <a:t> </a:t>
            </a:r>
            <a:r>
              <a:rPr lang="en-US" sz="2000" dirty="0"/>
              <a:t>To empower volunteers to serve their communities, meet humanitarian needs, encourage peace and promote international understanding through Lions clubs.</a:t>
            </a:r>
            <a:endParaRPr lang="en-US" sz="2000" b="1" dirty="0"/>
          </a:p>
          <a:p>
            <a:pPr>
              <a:buClr>
                <a:srgbClr val="EAB71F"/>
              </a:buClr>
              <a:buFont typeface="Courier New" panose="02070309020205020404" pitchFamily="49" charset="0"/>
              <a:buChar char="o"/>
            </a:pPr>
            <a:r>
              <a:rPr lang="en-US" sz="2000" b="1" dirty="0">
                <a:solidFill>
                  <a:srgbClr val="10233E"/>
                </a:solidFill>
              </a:rPr>
              <a:t>Motto: </a:t>
            </a:r>
            <a:r>
              <a:rPr lang="en-US" sz="2000" dirty="0"/>
              <a:t>“We Serve”</a:t>
            </a:r>
          </a:p>
          <a:p>
            <a:pPr>
              <a:buClr>
                <a:srgbClr val="EAB71F"/>
              </a:buClr>
              <a:buFont typeface="Courier New" panose="02070309020205020404" pitchFamily="49" charset="0"/>
              <a:buChar char="o"/>
            </a:pPr>
            <a:r>
              <a:rPr lang="en-US" sz="2000" b="1" dirty="0">
                <a:solidFill>
                  <a:srgbClr val="10233E"/>
                </a:solidFill>
              </a:rPr>
              <a:t>Slogan: </a:t>
            </a:r>
            <a:r>
              <a:rPr lang="en-US" sz="2000" dirty="0"/>
              <a:t>Liberty, Intelligence, Our Nation’s Safety</a:t>
            </a:r>
          </a:p>
          <a:p>
            <a:pPr>
              <a:buClr>
                <a:srgbClr val="EAB71F"/>
              </a:buClr>
              <a:buFont typeface="Courier New" panose="02070309020205020404" pitchFamily="49" charset="0"/>
              <a:buChar char="o"/>
            </a:pPr>
            <a:r>
              <a:rPr lang="en-US" sz="2000" b="1" dirty="0">
                <a:solidFill>
                  <a:srgbClr val="10233E"/>
                </a:solidFill>
              </a:rPr>
              <a:t>Purposes: </a:t>
            </a:r>
            <a:r>
              <a:rPr lang="en-US" sz="2000" dirty="0"/>
              <a:t>LCI has a list of purposes to convey why Lions clubs exist.</a:t>
            </a:r>
          </a:p>
          <a:p>
            <a:pPr>
              <a:buClr>
                <a:srgbClr val="EAB71F"/>
              </a:buClr>
              <a:buFont typeface="Courier New" panose="02070309020205020404" pitchFamily="49" charset="0"/>
              <a:buChar char="o"/>
            </a:pPr>
            <a:r>
              <a:rPr lang="en-US" sz="2000" b="1" dirty="0">
                <a:solidFill>
                  <a:srgbClr val="10233E"/>
                </a:solidFill>
              </a:rPr>
              <a:t>Code of Ethics: </a:t>
            </a:r>
            <a:r>
              <a:rPr lang="en-US" sz="2000" dirty="0"/>
              <a:t>LCI has a code of ethics which set the standard that Lions should aspire to adhere to.</a:t>
            </a:r>
          </a:p>
        </p:txBody>
      </p:sp>
      <p:pic>
        <p:nvPicPr>
          <p:cNvPr id="5" name="Picture 4">
            <a:extLst>
              <a:ext uri="{FF2B5EF4-FFF2-40B4-BE49-F238E27FC236}">
                <a16:creationId xmlns:a16="http://schemas.microsoft.com/office/drawing/2014/main" id="{F4AFFA34-4CCF-7837-AEE4-83ABDEBF5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9103" y="919046"/>
            <a:ext cx="2968594" cy="193682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15B72D-4D9F-C0BF-FFB0-66D094FF9954}"/>
              </a:ext>
            </a:extLst>
          </p:cNvPr>
          <p:cNvSpPr>
            <a:spLocks noGrp="1"/>
          </p:cNvSpPr>
          <p:nvPr>
            <p:ph type="title"/>
          </p:nvPr>
        </p:nvSpPr>
        <p:spPr/>
        <p:txBody>
          <a:bodyPr/>
          <a:lstStyle/>
          <a:p>
            <a:r>
              <a:rPr lang="en-US" dirty="0"/>
              <a:t>Your Club</a:t>
            </a:r>
          </a:p>
        </p:txBody>
      </p:sp>
      <p:sp>
        <p:nvSpPr>
          <p:cNvPr id="2" name="TextBox 1">
            <a:extLst>
              <a:ext uri="{FF2B5EF4-FFF2-40B4-BE49-F238E27FC236}">
                <a16:creationId xmlns:a16="http://schemas.microsoft.com/office/drawing/2014/main" id="{117A7D90-E7FF-0368-E27B-C3BC48C27ED0}"/>
              </a:ext>
            </a:extLst>
          </p:cNvPr>
          <p:cNvSpPr txBox="1"/>
          <p:nvPr/>
        </p:nvSpPr>
        <p:spPr>
          <a:xfrm>
            <a:off x="1447800" y="3152001"/>
            <a:ext cx="6569427" cy="553998"/>
          </a:xfrm>
          <a:prstGeom prst="rect">
            <a:avLst/>
          </a:prstGeom>
          <a:solidFill>
            <a:srgbClr val="FFFF00"/>
          </a:solidFill>
        </p:spPr>
        <p:txBody>
          <a:bodyPr wrap="none" rtlCol="0">
            <a:spAutoFit/>
          </a:bodyPr>
          <a:lstStyle/>
          <a:p>
            <a:r>
              <a:rPr lang="en-US" sz="3000" dirty="0"/>
              <a:t>Insert your Club Logo of Banner 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Background</a:t>
            </a:r>
          </a:p>
        </p:txBody>
      </p:sp>
      <p:sp>
        <p:nvSpPr>
          <p:cNvPr id="6" name="Content Placeholder 4">
            <a:extLst>
              <a:ext uri="{FF2B5EF4-FFF2-40B4-BE49-F238E27FC236}">
                <a16:creationId xmlns:a16="http://schemas.microsoft.com/office/drawing/2014/main" id="{64AF8279-88B5-7748-895F-0CC2F99ECC1C}"/>
              </a:ext>
            </a:extLst>
          </p:cNvPr>
          <p:cNvSpPr txBox="1">
            <a:spLocks/>
          </p:cNvSpPr>
          <p:nvPr/>
        </p:nvSpPr>
        <p:spPr bwMode="auto">
          <a:xfrm>
            <a:off x="152400" y="1118616"/>
            <a:ext cx="7772400" cy="23103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lnSpc>
                <a:spcPct val="200000"/>
              </a:lnSpc>
              <a:buClr>
                <a:srgbClr val="EAB71F"/>
              </a:buClr>
              <a:buFont typeface="Courier New" panose="02070309020205020404" pitchFamily="49" charset="0"/>
              <a:buChar char="o"/>
            </a:pPr>
            <a:r>
              <a:rPr lang="en-US" sz="2000" b="1" dirty="0">
                <a:solidFill>
                  <a:srgbClr val="10233E"/>
                </a:solidFill>
              </a:rPr>
              <a:t>Year chartered: </a:t>
            </a:r>
            <a:endParaRPr lang="en-US" sz="2000" dirty="0"/>
          </a:p>
          <a:p>
            <a:pPr>
              <a:lnSpc>
                <a:spcPct val="200000"/>
              </a:lnSpc>
              <a:buClr>
                <a:srgbClr val="EAB71F"/>
              </a:buClr>
              <a:buFont typeface="Courier New" panose="02070309020205020404" pitchFamily="49" charset="0"/>
              <a:buChar char="o"/>
            </a:pPr>
            <a:r>
              <a:rPr lang="en-US" sz="2000" b="1" dirty="0">
                <a:solidFill>
                  <a:srgbClr val="10233E"/>
                </a:solidFill>
              </a:rPr>
              <a:t>Number of charter members:</a:t>
            </a:r>
            <a:endParaRPr lang="en-US" sz="2000" dirty="0"/>
          </a:p>
          <a:p>
            <a:pPr>
              <a:lnSpc>
                <a:spcPct val="200000"/>
              </a:lnSpc>
              <a:buClr>
                <a:srgbClr val="EAB71F"/>
              </a:buClr>
              <a:buFont typeface="Courier New" panose="02070309020205020404" pitchFamily="49" charset="0"/>
              <a:buChar char="o"/>
            </a:pPr>
            <a:r>
              <a:rPr lang="en-US" sz="2000" b="1" dirty="0">
                <a:solidFill>
                  <a:srgbClr val="10233E"/>
                </a:solidFill>
              </a:rPr>
              <a:t>Sponsored By: </a:t>
            </a:r>
            <a:endParaRPr lang="en-US" sz="2000" dirty="0"/>
          </a:p>
        </p:txBody>
      </p:sp>
      <p:sp>
        <p:nvSpPr>
          <p:cNvPr id="3" name="TextBox 2">
            <a:extLst>
              <a:ext uri="{FF2B5EF4-FFF2-40B4-BE49-F238E27FC236}">
                <a16:creationId xmlns:a16="http://schemas.microsoft.com/office/drawing/2014/main" id="{8B0E28C7-3B18-8613-6907-F97317615CB8}"/>
              </a:ext>
            </a:extLst>
          </p:cNvPr>
          <p:cNvSpPr txBox="1"/>
          <p:nvPr/>
        </p:nvSpPr>
        <p:spPr>
          <a:xfrm>
            <a:off x="495300" y="5867400"/>
            <a:ext cx="8153399" cy="553998"/>
          </a:xfrm>
          <a:prstGeom prst="rect">
            <a:avLst/>
          </a:prstGeom>
          <a:solidFill>
            <a:srgbClr val="FFFF00"/>
          </a:solidFill>
        </p:spPr>
        <p:txBody>
          <a:bodyPr wrap="square" rtlCol="0">
            <a:spAutoFit/>
          </a:bodyPr>
          <a:lstStyle/>
          <a:p>
            <a:r>
              <a:rPr lang="en-US" sz="3000" dirty="0"/>
              <a:t>*</a:t>
            </a:r>
            <a:r>
              <a:rPr lang="en-US" dirty="0"/>
              <a:t>Members joining within 90 days of the charter date are charter members.</a:t>
            </a:r>
            <a:endParaRPr lang="en-US" sz="3000" dirty="0"/>
          </a:p>
        </p:txBody>
      </p:sp>
      <p:pic>
        <p:nvPicPr>
          <p:cNvPr id="2" name="Picture 1">
            <a:extLst>
              <a:ext uri="{FF2B5EF4-FFF2-40B4-BE49-F238E27FC236}">
                <a16:creationId xmlns:a16="http://schemas.microsoft.com/office/drawing/2014/main" id="{B3B598DD-871E-FADB-4A97-02BD89DC4D7A}"/>
              </a:ext>
            </a:extLst>
          </p:cNvPr>
          <p:cNvPicPr>
            <a:picLocks noChangeAspect="1"/>
          </p:cNvPicPr>
          <p:nvPr/>
        </p:nvPicPr>
        <p:blipFill>
          <a:blip r:embed="rId3"/>
          <a:stretch>
            <a:fillRect/>
          </a:stretch>
        </p:blipFill>
        <p:spPr>
          <a:xfrm>
            <a:off x="3276600" y="3320994"/>
            <a:ext cx="2133600" cy="259232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Club Officers</a:t>
            </a:r>
            <a:endParaRPr lang="en-US" dirty="0"/>
          </a:p>
        </p:txBody>
      </p:sp>
      <p:sp>
        <p:nvSpPr>
          <p:cNvPr id="4" name="Content Placeholder 4">
            <a:extLst>
              <a:ext uri="{FF2B5EF4-FFF2-40B4-BE49-F238E27FC236}">
                <a16:creationId xmlns:a16="http://schemas.microsoft.com/office/drawing/2014/main" id="{8A7C5D43-4B54-DC41-B3E3-4D6BF9BA83E0}"/>
              </a:ext>
            </a:extLst>
          </p:cNvPr>
          <p:cNvSpPr txBox="1">
            <a:spLocks/>
          </p:cNvSpPr>
          <p:nvPr/>
        </p:nvSpPr>
        <p:spPr bwMode="auto">
          <a:xfrm>
            <a:off x="152400" y="838200"/>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lnSpc>
                <a:spcPct val="150000"/>
              </a:lnSpc>
              <a:buClr>
                <a:srgbClr val="EAB71F"/>
              </a:buClr>
              <a:buFont typeface="Courier New" panose="02070309020205020404" pitchFamily="49" charset="0"/>
              <a:buChar char="o"/>
            </a:pPr>
            <a:r>
              <a:rPr lang="en-US" sz="1800" b="1" dirty="0">
                <a:solidFill>
                  <a:srgbClr val="10233E"/>
                </a:solidFill>
              </a:rPr>
              <a:t>President: </a:t>
            </a:r>
            <a:endParaRPr lang="en-US" sz="1800" dirty="0"/>
          </a:p>
          <a:p>
            <a:pPr>
              <a:lnSpc>
                <a:spcPct val="150000"/>
              </a:lnSpc>
              <a:buClr>
                <a:srgbClr val="EAB71F"/>
              </a:buClr>
              <a:buFont typeface="Courier New" panose="02070309020205020404" pitchFamily="49" charset="0"/>
              <a:buChar char="o"/>
            </a:pPr>
            <a:r>
              <a:rPr lang="en-US" sz="1800" b="1" dirty="0">
                <a:solidFill>
                  <a:srgbClr val="10233E"/>
                </a:solidFill>
              </a:rPr>
              <a:t>Immediate Past President: </a:t>
            </a:r>
            <a:endParaRPr lang="en-US" sz="1800" dirty="0"/>
          </a:p>
          <a:p>
            <a:pPr>
              <a:lnSpc>
                <a:spcPct val="150000"/>
              </a:lnSpc>
              <a:buClr>
                <a:srgbClr val="EAB71F"/>
              </a:buClr>
              <a:buFont typeface="Courier New" panose="02070309020205020404" pitchFamily="49" charset="0"/>
              <a:buChar char="o"/>
            </a:pPr>
            <a:r>
              <a:rPr lang="en-US" sz="1800" b="1" dirty="0">
                <a:solidFill>
                  <a:srgbClr val="10233E"/>
                </a:solidFill>
              </a:rPr>
              <a:t>Vice President: </a:t>
            </a:r>
            <a:endParaRPr lang="en-US" sz="1800" dirty="0"/>
          </a:p>
          <a:p>
            <a:pPr>
              <a:lnSpc>
                <a:spcPct val="150000"/>
              </a:lnSpc>
              <a:buClr>
                <a:srgbClr val="EAB71F"/>
              </a:buClr>
              <a:buFont typeface="Courier New" panose="02070309020205020404" pitchFamily="49" charset="0"/>
              <a:buChar char="o"/>
            </a:pPr>
            <a:r>
              <a:rPr lang="en-US" sz="1800" b="1" dirty="0">
                <a:solidFill>
                  <a:srgbClr val="10233E"/>
                </a:solidFill>
              </a:rPr>
              <a:t>Secretary: </a:t>
            </a:r>
            <a:endParaRPr lang="en-US" sz="1800" dirty="0"/>
          </a:p>
          <a:p>
            <a:pPr>
              <a:lnSpc>
                <a:spcPct val="150000"/>
              </a:lnSpc>
              <a:buClr>
                <a:srgbClr val="EAB71F"/>
              </a:buClr>
              <a:buFont typeface="Courier New" panose="02070309020205020404" pitchFamily="49" charset="0"/>
              <a:buChar char="o"/>
            </a:pPr>
            <a:r>
              <a:rPr lang="en-US" sz="1800" b="1" dirty="0">
                <a:solidFill>
                  <a:srgbClr val="10233E"/>
                </a:solidFill>
              </a:rPr>
              <a:t>Treasurer: </a:t>
            </a:r>
          </a:p>
          <a:p>
            <a:pPr>
              <a:lnSpc>
                <a:spcPct val="150000"/>
              </a:lnSpc>
              <a:buClr>
                <a:srgbClr val="EAB71F"/>
              </a:buClr>
              <a:buFont typeface="Courier New" panose="02070309020205020404" pitchFamily="49" charset="0"/>
              <a:buChar char="o"/>
            </a:pPr>
            <a:r>
              <a:rPr lang="en-US" sz="1800" b="1" dirty="0">
                <a:solidFill>
                  <a:srgbClr val="10233E"/>
                </a:solidFill>
              </a:rPr>
              <a:t>Membership Chairperson: </a:t>
            </a:r>
          </a:p>
          <a:p>
            <a:pPr>
              <a:lnSpc>
                <a:spcPct val="150000"/>
              </a:lnSpc>
              <a:buClr>
                <a:srgbClr val="EAB71F"/>
              </a:buClr>
              <a:buFont typeface="Courier New" panose="02070309020205020404" pitchFamily="49" charset="0"/>
              <a:buChar char="o"/>
            </a:pPr>
            <a:r>
              <a:rPr lang="en-US" sz="1800" b="1" dirty="0">
                <a:solidFill>
                  <a:schemeClr val="tx1"/>
                </a:solidFill>
              </a:rPr>
              <a:t>Directors:  </a:t>
            </a:r>
            <a:endParaRPr lang="en-US" sz="1800" dirty="0">
              <a:solidFill>
                <a:schemeClr val="tx1"/>
              </a:solidFill>
            </a:endParaRPr>
          </a:p>
          <a:p>
            <a:pPr>
              <a:lnSpc>
                <a:spcPct val="150000"/>
              </a:lnSpc>
              <a:buClr>
                <a:srgbClr val="EAB71F"/>
              </a:buClr>
              <a:buFont typeface="Courier New" panose="02070309020205020404" pitchFamily="49" charset="0"/>
              <a:buChar char="o"/>
            </a:pPr>
            <a:r>
              <a:rPr lang="en-US" sz="1800" b="1" dirty="0">
                <a:solidFill>
                  <a:schemeClr val="tx1"/>
                </a:solidFill>
              </a:rPr>
              <a:t>LCIF Chairperson: </a:t>
            </a:r>
            <a:r>
              <a:rPr lang="en-US" sz="1800" b="1" dirty="0">
                <a:solidFill>
                  <a:schemeClr val="tx1"/>
                </a:solidFill>
                <a:highlight>
                  <a:srgbClr val="FFFF00"/>
                </a:highlight>
              </a:rPr>
              <a:t>&lt; Typically, Immediate Past President&gt;</a:t>
            </a:r>
          </a:p>
          <a:p>
            <a:pPr>
              <a:lnSpc>
                <a:spcPct val="150000"/>
              </a:lnSpc>
              <a:buClr>
                <a:srgbClr val="EAB71F"/>
              </a:buClr>
              <a:buFont typeface="Courier New" panose="02070309020205020404" pitchFamily="49" charset="0"/>
              <a:buChar char="o"/>
            </a:pPr>
            <a:r>
              <a:rPr lang="en-US" sz="1800" b="1" dirty="0">
                <a:solidFill>
                  <a:schemeClr val="tx1"/>
                </a:solidFill>
              </a:rPr>
              <a:t>Marketing/Communication Chairperson: </a:t>
            </a:r>
            <a:endParaRPr lang="en-US" sz="1800" dirty="0">
              <a:solidFill>
                <a:schemeClr val="tx1"/>
              </a:solidFill>
            </a:endParaRPr>
          </a:p>
          <a:p>
            <a:pPr>
              <a:lnSpc>
                <a:spcPct val="150000"/>
              </a:lnSpc>
              <a:buClr>
                <a:srgbClr val="EAB71F"/>
              </a:buClr>
              <a:buFont typeface="Courier New" panose="02070309020205020404" pitchFamily="49" charset="0"/>
              <a:buChar char="o"/>
            </a:pPr>
            <a:r>
              <a:rPr lang="en-US" sz="1800" b="1" dirty="0">
                <a:solidFill>
                  <a:schemeClr val="tx1"/>
                </a:solidFill>
              </a:rPr>
              <a:t>Service Chairperson: </a:t>
            </a:r>
            <a:endParaRPr lang="en-US" sz="1800" dirty="0">
              <a:solidFill>
                <a:schemeClr val="tx1"/>
              </a:solidFill>
            </a:endParaRPr>
          </a:p>
          <a:p>
            <a:pPr>
              <a:lnSpc>
                <a:spcPct val="150000"/>
              </a:lnSpc>
              <a:buClr>
                <a:srgbClr val="EAB71F"/>
              </a:buClr>
              <a:buFont typeface="Courier New" panose="02070309020205020404" pitchFamily="49" charset="0"/>
              <a:buChar char="o"/>
            </a:pPr>
            <a:r>
              <a:rPr lang="en-US" sz="1800" b="1" dirty="0">
                <a:solidFill>
                  <a:schemeClr val="tx1"/>
                </a:solidFill>
              </a:rPr>
              <a:t>Lion Tamer*: </a:t>
            </a:r>
            <a:endParaRPr lang="en-US" sz="1800" dirty="0">
              <a:solidFill>
                <a:schemeClr val="tx1"/>
              </a:solidFill>
            </a:endParaRPr>
          </a:p>
          <a:p>
            <a:pPr>
              <a:lnSpc>
                <a:spcPct val="150000"/>
              </a:lnSpc>
              <a:buClr>
                <a:srgbClr val="EAB71F"/>
              </a:buClr>
              <a:buFont typeface="Courier New" panose="02070309020205020404" pitchFamily="49" charset="0"/>
              <a:buChar char="o"/>
            </a:pPr>
            <a:r>
              <a:rPr lang="en-US" sz="1800" b="1" dirty="0">
                <a:solidFill>
                  <a:schemeClr val="tx1"/>
                </a:solidFill>
              </a:rPr>
              <a:t>Tail Twister*: </a:t>
            </a:r>
            <a:endParaRPr lang="en-US" sz="1800" dirty="0">
              <a:solidFill>
                <a:schemeClr val="tx1"/>
              </a:solidFill>
            </a:endParaRPr>
          </a:p>
        </p:txBody>
      </p:sp>
      <p:sp>
        <p:nvSpPr>
          <p:cNvPr id="3" name="TextBox 2">
            <a:extLst>
              <a:ext uri="{FF2B5EF4-FFF2-40B4-BE49-F238E27FC236}">
                <a16:creationId xmlns:a16="http://schemas.microsoft.com/office/drawing/2014/main" id="{B4A2B6B4-E089-A75B-F7FA-225D9FBADC4B}"/>
              </a:ext>
            </a:extLst>
          </p:cNvPr>
          <p:cNvSpPr txBox="1"/>
          <p:nvPr/>
        </p:nvSpPr>
        <p:spPr>
          <a:xfrm>
            <a:off x="6096000" y="5791200"/>
            <a:ext cx="1096775" cy="553998"/>
          </a:xfrm>
          <a:prstGeom prst="rect">
            <a:avLst/>
          </a:prstGeom>
          <a:noFill/>
        </p:spPr>
        <p:txBody>
          <a:bodyPr wrap="none" rtlCol="0">
            <a:spAutoFit/>
          </a:bodyPr>
          <a:lstStyle/>
          <a:p>
            <a:r>
              <a:rPr lang="en-US" sz="3000" dirty="0"/>
              <a:t>*</a:t>
            </a:r>
            <a:r>
              <a:rPr lang="en-US" sz="1600" dirty="0"/>
              <a:t>Optional</a:t>
            </a:r>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Elections</a:t>
            </a:r>
            <a:endParaRPr lang="en-US" dirty="0"/>
          </a:p>
        </p:txBody>
      </p:sp>
      <p:sp>
        <p:nvSpPr>
          <p:cNvPr id="4" name="Content Placeholder 4">
            <a:extLst>
              <a:ext uri="{FF2B5EF4-FFF2-40B4-BE49-F238E27FC236}">
                <a16:creationId xmlns:a16="http://schemas.microsoft.com/office/drawing/2014/main" id="{F4545DF5-9EBB-0F43-A7D6-3966745A6343}"/>
              </a:ext>
            </a:extLst>
          </p:cNvPr>
          <p:cNvSpPr txBox="1">
            <a:spLocks/>
          </p:cNvSpPr>
          <p:nvPr/>
        </p:nvSpPr>
        <p:spPr bwMode="auto">
          <a:xfrm>
            <a:off x="152400" y="1118616"/>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a:lnSpc>
                <a:spcPct val="200000"/>
              </a:lnSpc>
              <a:buClr>
                <a:srgbClr val="EAB71F"/>
              </a:buClr>
              <a:buFont typeface="Courier New" panose="02070309020205020404" pitchFamily="49" charset="0"/>
              <a:buChar char="o"/>
            </a:pPr>
            <a:r>
              <a:rPr lang="en-US" sz="2000" dirty="0"/>
              <a:t>Officers are elected annually</a:t>
            </a:r>
          </a:p>
          <a:p>
            <a:pPr>
              <a:lnSpc>
                <a:spcPct val="200000"/>
              </a:lnSpc>
              <a:buClr>
                <a:srgbClr val="EAB71F"/>
              </a:buClr>
              <a:buFont typeface="Courier New" panose="02070309020205020404" pitchFamily="49" charset="0"/>
              <a:buChar char="o"/>
            </a:pPr>
            <a:r>
              <a:rPr lang="en-US" sz="2000" dirty="0"/>
              <a:t>Club president appoints a nomination committee in March</a:t>
            </a:r>
          </a:p>
          <a:p>
            <a:pPr>
              <a:lnSpc>
                <a:spcPct val="200000"/>
              </a:lnSpc>
              <a:buClr>
                <a:srgbClr val="EAB71F"/>
              </a:buClr>
              <a:buFont typeface="Courier New" panose="02070309020205020404" pitchFamily="49" charset="0"/>
              <a:buChar char="o"/>
            </a:pPr>
            <a:r>
              <a:rPr lang="en-US" sz="2000" dirty="0"/>
              <a:t>The nomination committee selects candidates</a:t>
            </a:r>
          </a:p>
          <a:p>
            <a:pPr>
              <a:lnSpc>
                <a:spcPct val="200000"/>
              </a:lnSpc>
              <a:buClr>
                <a:srgbClr val="EAB71F"/>
              </a:buClr>
              <a:buFont typeface="Courier New" panose="02070309020205020404" pitchFamily="49" charset="0"/>
              <a:buChar char="o"/>
            </a:pPr>
            <a:r>
              <a:rPr lang="en-US" sz="2000" dirty="0"/>
              <a:t>The club votes on slate of officers in April</a:t>
            </a:r>
          </a:p>
          <a:p>
            <a:pPr>
              <a:lnSpc>
                <a:spcPct val="200000"/>
              </a:lnSpc>
              <a:buClr>
                <a:srgbClr val="EAB71F"/>
              </a:buClr>
              <a:buFont typeface="Courier New" panose="02070309020205020404" pitchFamily="49" charset="0"/>
              <a:buChar char="o"/>
            </a:pPr>
            <a:r>
              <a:rPr lang="en-US" sz="2000" dirty="0"/>
              <a:t>Club Secretary reports new officers to LCI NLT May 15th</a:t>
            </a:r>
          </a:p>
          <a:p>
            <a:pPr>
              <a:lnSpc>
                <a:spcPct val="200000"/>
              </a:lnSpc>
              <a:buClr>
                <a:srgbClr val="EAB71F"/>
              </a:buClr>
              <a:buFont typeface="Courier New" panose="02070309020205020404" pitchFamily="49" charset="0"/>
              <a:buChar char="o"/>
            </a:pPr>
            <a:r>
              <a:rPr lang="en-US" sz="2000" dirty="0"/>
              <a:t>The term begins July 1st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Awards</a:t>
            </a:r>
          </a:p>
        </p:txBody>
      </p:sp>
      <p:sp>
        <p:nvSpPr>
          <p:cNvPr id="4" name="Content Placeholder 4">
            <a:extLst>
              <a:ext uri="{FF2B5EF4-FFF2-40B4-BE49-F238E27FC236}">
                <a16:creationId xmlns:a16="http://schemas.microsoft.com/office/drawing/2014/main" id="{7201D36D-85C1-6E4A-B858-94B5702C3B83}"/>
              </a:ext>
            </a:extLst>
          </p:cNvPr>
          <p:cNvSpPr txBox="1">
            <a:spLocks/>
          </p:cNvSpPr>
          <p:nvPr/>
        </p:nvSpPr>
        <p:spPr bwMode="auto">
          <a:xfrm>
            <a:off x="152400" y="1118616"/>
            <a:ext cx="7772400" cy="5410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230188" indent="-230188" algn="l" rtl="0" eaLnBrk="0" fontAlgn="base" hangingPunct="0">
              <a:spcBef>
                <a:spcPct val="20000"/>
              </a:spcBef>
              <a:spcAft>
                <a:spcPct val="0"/>
              </a:spcAft>
              <a:buFont typeface="Arial" charset="0"/>
              <a:buChar char="•"/>
              <a:defRPr sz="2600">
                <a:solidFill>
                  <a:srgbClr val="55565A"/>
                </a:solidFill>
                <a:latin typeface="+mn-lt"/>
                <a:ea typeface="+mn-ea"/>
                <a:cs typeface="+mn-cs"/>
              </a:defRPr>
            </a:lvl1pPr>
            <a:lvl2pPr marL="684213" indent="-227013" algn="l" rtl="0" eaLnBrk="0" fontAlgn="base" hangingPunct="0">
              <a:spcBef>
                <a:spcPct val="20000"/>
              </a:spcBef>
              <a:spcAft>
                <a:spcPct val="0"/>
              </a:spcAft>
              <a:buFont typeface="Wingdings" pitchFamily="2" charset="2"/>
              <a:buChar char="§"/>
              <a:defRPr sz="2200">
                <a:solidFill>
                  <a:srgbClr val="55565A"/>
                </a:solidFill>
                <a:latin typeface="+mn-lt"/>
              </a:defRPr>
            </a:lvl2pPr>
            <a:lvl3pPr marL="1144588" indent="-230188" algn="l" rtl="0" eaLnBrk="0" fontAlgn="base" hangingPunct="0">
              <a:spcBef>
                <a:spcPct val="20000"/>
              </a:spcBef>
              <a:spcAft>
                <a:spcPct val="0"/>
              </a:spcAft>
              <a:buFont typeface="Arial" pitchFamily="34" charset="0"/>
              <a:buChar char="○"/>
              <a:defRPr sz="2000">
                <a:solidFill>
                  <a:srgbClr val="55565A"/>
                </a:solidFill>
                <a:latin typeface="+mn-lt"/>
              </a:defRPr>
            </a:lvl3pPr>
            <a:lvl4pPr marL="1598613" indent="-227013" algn="l" rtl="0" eaLnBrk="0" fontAlgn="base" hangingPunct="0">
              <a:spcBef>
                <a:spcPct val="20000"/>
              </a:spcBef>
              <a:spcAft>
                <a:spcPct val="0"/>
              </a:spcAft>
              <a:buFont typeface="Arial" charset="0"/>
              <a:buChar char="▫"/>
              <a:defRPr sz="1800">
                <a:solidFill>
                  <a:srgbClr val="55565A"/>
                </a:solidFill>
                <a:latin typeface="+mn-lt"/>
              </a:defRPr>
            </a:lvl4pPr>
            <a:lvl5pPr marL="2058988" indent="-230188" algn="l" rtl="0" eaLnBrk="0" fontAlgn="base" hangingPunct="0">
              <a:spcBef>
                <a:spcPct val="20000"/>
              </a:spcBef>
              <a:spcAft>
                <a:spcPct val="0"/>
              </a:spcAft>
              <a:buFont typeface="Arial" charset="0"/>
              <a:buChar char="◦"/>
              <a:tabLst>
                <a:tab pos="2058988" algn="l"/>
              </a:tabLst>
              <a:defRPr sz="1600">
                <a:solidFill>
                  <a:srgbClr val="55565A"/>
                </a:solidFill>
                <a:latin typeface="+mn-lt"/>
              </a:defRPr>
            </a:lvl5pPr>
            <a:lvl6pPr marL="2286000" algn="l" rtl="0" fontAlgn="base">
              <a:spcBef>
                <a:spcPct val="20000"/>
              </a:spcBef>
              <a:spcAft>
                <a:spcPct val="0"/>
              </a:spcAft>
              <a:buChar char="»"/>
              <a:defRPr sz="2400">
                <a:solidFill>
                  <a:schemeClr val="tx1"/>
                </a:solidFill>
                <a:latin typeface="+mn-lt"/>
              </a:defRPr>
            </a:lvl6pPr>
            <a:lvl7pPr marL="2743200" algn="l" rtl="0" fontAlgn="base">
              <a:spcBef>
                <a:spcPct val="20000"/>
              </a:spcBef>
              <a:spcAft>
                <a:spcPct val="0"/>
              </a:spcAft>
              <a:buChar char="»"/>
              <a:defRPr sz="2400">
                <a:solidFill>
                  <a:schemeClr val="tx1"/>
                </a:solidFill>
                <a:latin typeface="+mn-lt"/>
              </a:defRPr>
            </a:lvl7pPr>
            <a:lvl8pPr marL="3200400" algn="l" rtl="0" fontAlgn="base">
              <a:spcBef>
                <a:spcPct val="20000"/>
              </a:spcBef>
              <a:spcAft>
                <a:spcPct val="0"/>
              </a:spcAft>
              <a:buChar char="»"/>
              <a:defRPr sz="2400">
                <a:solidFill>
                  <a:schemeClr val="tx1"/>
                </a:solidFill>
                <a:latin typeface="+mn-lt"/>
              </a:defRPr>
            </a:lvl8pPr>
            <a:lvl9pPr marL="3657600" algn="l" rtl="0" fontAlgn="base">
              <a:spcBef>
                <a:spcPct val="20000"/>
              </a:spcBef>
              <a:spcAft>
                <a:spcPct val="0"/>
              </a:spcAft>
              <a:buChar char="»"/>
              <a:defRPr sz="2400">
                <a:solidFill>
                  <a:schemeClr val="tx1"/>
                </a:solidFill>
                <a:latin typeface="+mn-lt"/>
              </a:defRPr>
            </a:lvl9pPr>
          </a:lstStyle>
          <a:p>
            <a:pPr marL="0" indent="0">
              <a:buClr>
                <a:srgbClr val="EAB71F"/>
              </a:buClr>
              <a:buNone/>
            </a:pPr>
            <a:r>
              <a:rPr lang="en-US" sz="2000" b="1" dirty="0">
                <a:solidFill>
                  <a:srgbClr val="10233E"/>
                </a:solidFill>
              </a:rPr>
              <a:t>While service is its own reward, special accomplishments and milestones should be recognized and celebrated. The awards below are awards that all Lions can achieve. </a:t>
            </a:r>
          </a:p>
          <a:p>
            <a:pPr>
              <a:lnSpc>
                <a:spcPct val="200000"/>
              </a:lnSpc>
              <a:buClr>
                <a:srgbClr val="EAB71F"/>
              </a:buClr>
              <a:buFont typeface="Courier New" panose="02070309020205020404" pitchFamily="49" charset="0"/>
              <a:buChar char="o"/>
            </a:pPr>
            <a:r>
              <a:rPr lang="en-US" sz="2000" dirty="0"/>
              <a:t>Membership Keys</a:t>
            </a:r>
          </a:p>
          <a:p>
            <a:pPr>
              <a:lnSpc>
                <a:spcPct val="200000"/>
              </a:lnSpc>
              <a:buClr>
                <a:srgbClr val="EAB71F"/>
              </a:buClr>
              <a:buFont typeface="Courier New" panose="02070309020205020404" pitchFamily="49" charset="0"/>
              <a:buChar char="o"/>
            </a:pPr>
            <a:r>
              <a:rPr lang="en-US" sz="2000" dirty="0"/>
              <a:t>Chevrons – years of service</a:t>
            </a:r>
          </a:p>
          <a:p>
            <a:pPr>
              <a:lnSpc>
                <a:spcPct val="200000"/>
              </a:lnSpc>
              <a:buClr>
                <a:srgbClr val="EAB71F"/>
              </a:buClr>
              <a:buFont typeface="Courier New" panose="02070309020205020404" pitchFamily="49" charset="0"/>
              <a:buChar char="o"/>
            </a:pPr>
            <a:r>
              <a:rPr lang="en-US" sz="2000" dirty="0"/>
              <a:t>Member Sponsor Recognition</a:t>
            </a:r>
          </a:p>
          <a:p>
            <a:pPr>
              <a:lnSpc>
                <a:spcPct val="200000"/>
              </a:lnSpc>
              <a:buClr>
                <a:srgbClr val="EAB71F"/>
              </a:buClr>
              <a:buFont typeface="Courier New" panose="02070309020205020404" pitchFamily="49" charset="0"/>
              <a:buChar char="o"/>
            </a:pPr>
            <a:r>
              <a:rPr lang="en-US" sz="2000" dirty="0"/>
              <a:t>Extension Awards</a:t>
            </a:r>
          </a:p>
        </p:txBody>
      </p:sp>
      <p:pic>
        <p:nvPicPr>
          <p:cNvPr id="5" name="Picture 4" descr="A collection of gold and silver medals&#10;&#10;AI-generated content may be incorrect.">
            <a:extLst>
              <a:ext uri="{FF2B5EF4-FFF2-40B4-BE49-F238E27FC236}">
                <a16:creationId xmlns:a16="http://schemas.microsoft.com/office/drawing/2014/main" id="{F6A1548D-8595-15CB-721D-ABD8C714C6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2209800"/>
            <a:ext cx="4834992" cy="3958747"/>
          </a:xfrm>
          <a:prstGeom prst="rect">
            <a:avLst/>
          </a:prstGeom>
        </p:spPr>
      </p:pic>
    </p:spTree>
    <p:extLst>
      <p:ext uri="{BB962C8B-B14F-4D97-AF65-F5344CB8AC3E}">
        <p14:creationId xmlns:p14="http://schemas.microsoft.com/office/powerpoint/2010/main" val="2933648662"/>
      </p:ext>
    </p:extLst>
  </p:cSld>
  <p:clrMapOvr>
    <a:masterClrMapping/>
  </p:clrMapOvr>
</p:sld>
</file>

<file path=ppt/theme/theme1.xml><?xml version="1.0" encoding="utf-8"?>
<a:theme xmlns:a="http://schemas.openxmlformats.org/drawingml/2006/main" name="LCI Eco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FF"/>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609600" marR="0" indent="-609600" algn="ctr" defTabSz="914400" rtl="0" eaLnBrk="1" fontAlgn="base" latinLnBrk="0" hangingPunct="1">
          <a:spcAft>
            <a:spcPct val="0"/>
          </a:spcAft>
          <a:buClrTx/>
          <a:buSzTx/>
          <a:buFont typeface="Helvetica" pitchFamily="84" charset="0"/>
          <a:buNone/>
          <a:tabLst/>
          <a:defRPr kumimoji="0" sz="3000" b="0" i="0" u="none" strike="noStrike" cap="none" normalizeH="0" dirty="0" err="1" smtClean="0">
            <a:ln>
              <a:noFill/>
            </a:ln>
            <a:solidFill>
              <a:srgbClr val="404040"/>
            </a:solidFill>
            <a:effectLst/>
            <a:ea typeface="ヒラギノ角ゴ Pro W3" pitchFamily="84" charset="-128"/>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609600" marR="0" indent="-609600" algn="r" defTabSz="914400" rtl="0" eaLnBrk="1" fontAlgn="base" latinLnBrk="0" hangingPunct="1">
          <a:lnSpc>
            <a:spcPct val="90000"/>
          </a:lnSpc>
          <a:spcBef>
            <a:spcPct val="20000"/>
          </a:spcBef>
          <a:spcAft>
            <a:spcPct val="0"/>
          </a:spcAft>
          <a:buClrTx/>
          <a:buSzTx/>
          <a:buFont typeface="Helvetica" pitchFamily="84" charset="0"/>
          <a:buNone/>
          <a:tabLst/>
          <a:defRPr kumimoji="0" lang="en-US" sz="3200" b="0" i="0" u="none" strike="noStrike" cap="none" normalizeH="0" baseline="-25000" smtClean="0">
            <a:ln>
              <a:noFill/>
            </a:ln>
            <a:solidFill>
              <a:srgbClr val="404040"/>
            </a:solidFill>
            <a:effectLst/>
            <a:latin typeface="Helvetica" pitchFamily="84" charset="0"/>
            <a:ea typeface="ヒラギノ角ゴ Pro W3" pitchFamily="84" charset="-128"/>
          </a:defRPr>
        </a:defPPr>
      </a:lstStyle>
    </a:lnDef>
    <a:txDef>
      <a:spPr>
        <a:noFill/>
      </a:spPr>
      <a:bodyPr wrap="square" rtlCol="0">
        <a:spAutoFit/>
      </a:bodyPr>
      <a:lstStyle>
        <a:defPPr>
          <a:defRPr sz="3000" dirty="0" err="1" smtClean="0"/>
        </a:defPPr>
      </a:lstStyle>
    </a:tx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3775</TotalTime>
  <Words>2284</Words>
  <Application>Microsoft Office PowerPoint</Application>
  <PresentationFormat>On-screen Show (4:3)</PresentationFormat>
  <Paragraphs>334</Paragraphs>
  <Slides>39</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Arial</vt:lpstr>
      <vt:lpstr>Calibri</vt:lpstr>
      <vt:lpstr>Courier New</vt:lpstr>
      <vt:lpstr>Helvetica</vt:lpstr>
      <vt:lpstr>Wingdings</vt:lpstr>
      <vt:lpstr>ヒラギノ角ゴ Pro W3</vt:lpstr>
      <vt:lpstr>LCI Eco Template</vt:lpstr>
      <vt:lpstr>New Member Orientation</vt:lpstr>
      <vt:lpstr>New Member Orientation Summary</vt:lpstr>
      <vt:lpstr>Who Lions Are</vt:lpstr>
      <vt:lpstr>Who Lions Are</vt:lpstr>
      <vt:lpstr>Your Club</vt:lpstr>
      <vt:lpstr>Background</vt:lpstr>
      <vt:lpstr>Club Officers</vt:lpstr>
      <vt:lpstr>Elections</vt:lpstr>
      <vt:lpstr>Awards</vt:lpstr>
      <vt:lpstr>Service Project Ideas - Vision Screening</vt:lpstr>
      <vt:lpstr>Service Project Ideas - Pill Bottle Recycling</vt:lpstr>
      <vt:lpstr>PowerPoint Presentation</vt:lpstr>
      <vt:lpstr>Celebrating Service</vt:lpstr>
      <vt:lpstr>Fundraising</vt:lpstr>
      <vt:lpstr>Membership Benefits</vt:lpstr>
      <vt:lpstr>Meetings</vt:lpstr>
      <vt:lpstr>Dues and Budgets</vt:lpstr>
      <vt:lpstr>How We Communicate</vt:lpstr>
      <vt:lpstr>PowerPoint Presentation</vt:lpstr>
      <vt:lpstr>Organizational Structure</vt:lpstr>
      <vt:lpstr>District Leadership (July 1, 2025 – June 30, 2026)</vt:lpstr>
      <vt:lpstr>District Conferences and State Convention</vt:lpstr>
      <vt:lpstr>How the District and Multiple District Communicate</vt:lpstr>
      <vt:lpstr>PowerPoint Presentation</vt:lpstr>
      <vt:lpstr>History</vt:lpstr>
      <vt:lpstr>Name and Logo</vt:lpstr>
      <vt:lpstr>Lions Clubs International Organizational Structure</vt:lpstr>
      <vt:lpstr>PowerPoint Presentation</vt:lpstr>
      <vt:lpstr>One of Several LionsUSA Resources</vt:lpstr>
      <vt:lpstr>LCI Organizational Structure (Continued)</vt:lpstr>
      <vt:lpstr>International Convention</vt:lpstr>
      <vt:lpstr>International Headquarters</vt:lpstr>
      <vt:lpstr>Lions Clubs International Foundation (LCIF)</vt:lpstr>
      <vt:lpstr>Lions Clubs International Foundation (LCIF)</vt:lpstr>
      <vt:lpstr>Leadership</vt:lpstr>
      <vt:lpstr>Service Activities</vt:lpstr>
      <vt:lpstr>Membership Development</vt:lpstr>
      <vt:lpstr>Communications</vt:lpstr>
      <vt:lpstr>Welcome to your Lions Club!</vt:lpstr>
    </vt:vector>
  </TitlesOfParts>
  <Company>Lions Clubs International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Kim Heyne</dc:creator>
  <cp:lastModifiedBy>Glen Logan</cp:lastModifiedBy>
  <cp:revision>166</cp:revision>
  <dcterms:created xsi:type="dcterms:W3CDTF">2011-03-29T14:17:54Z</dcterms:created>
  <dcterms:modified xsi:type="dcterms:W3CDTF">2025-11-20T20:29:56Z</dcterms:modified>
</cp:coreProperties>
</file>